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84" r:id="rId2"/>
    <p:sldId id="28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87" r:id="rId14"/>
    <p:sldId id="286" r:id="rId15"/>
    <p:sldId id="267" r:id="rId16"/>
    <p:sldId id="268" r:id="rId17"/>
    <p:sldId id="269" r:id="rId18"/>
    <p:sldId id="270" r:id="rId19"/>
    <p:sldId id="271" r:id="rId20"/>
    <p:sldId id="272" r:id="rId21"/>
    <p:sldId id="288" r:id="rId22"/>
    <p:sldId id="289" r:id="rId23"/>
    <p:sldId id="290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>
          <a:outerShdw blurRad="50800" dist="38100" dir="5400000" rotWithShape="0">
            <a:srgbClr val="000000"/>
          </a:outerShdw>
        </a:effectLst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F900"/>
    <a:srgbClr val="D2D3D4"/>
    <a:srgbClr val="818080"/>
    <a:srgbClr val="11A4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69252"/>
  </p:normalViewPr>
  <p:slideViewPr>
    <p:cSldViewPr snapToGrid="0">
      <p:cViewPr>
        <p:scale>
          <a:sx n="71" d="100"/>
          <a:sy n="71" d="100"/>
        </p:scale>
        <p:origin x="-1256" y="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jpe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J’aurai pu sous-titrer cette courte présentation : date/time formats and issues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Ou : pourquoi vous ne devez jamais utiliser le format </a:t>
            </a:r>
            <a:r>
              <a:rPr lang="fr-FR" dirty="0" err="1"/>
              <a:t>DateTime</a:t>
            </a:r>
            <a:endParaRPr lang="fr-FR" dirty="0"/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r>
              <a:rPr lang="fr-FR" dirty="0"/>
              <a:t>Déjà avant de commencer, je dois vous confesser que j’ai longtemps cru que de choisir le bon format de date était un sujet technique.  </a:t>
            </a:r>
          </a:p>
          <a:p>
            <a:endParaRPr lang="fr-FR" dirty="0"/>
          </a:p>
          <a:p>
            <a:r>
              <a:rPr lang="fr-FR" dirty="0"/>
              <a:t>Il n’en est rien, et avec certains de mes anciens collègues, on a été confronté à tellement de cas compliqués et tordus, que je me suis dit que ce serait utile de vous partager quelques leçons apprises à la dure à l’époque.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8D8A45-B12B-40AF-A07B-2EBC15495A4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7357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1D1C1D"/>
                </a:solidFill>
                <a:effectLst/>
                <a:latin typeface="Slack-Lato"/>
              </a:rPr>
              <a:t>C’était dans les années 2010 dans une grande banque d’investissement. </a:t>
            </a:r>
          </a:p>
          <a:p>
            <a:endParaRPr lang="fr-FR" b="0" i="0" dirty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fr-FR" b="0" i="0" dirty="0">
                <a:solidFill>
                  <a:srgbClr val="1D1C1D"/>
                </a:solidFill>
                <a:effectLst/>
                <a:latin typeface="Slack-Lato"/>
              </a:rPr>
              <a:t>Celle-ci était en gros coupée en 2 …</a:t>
            </a:r>
          </a:p>
          <a:p>
            <a:endParaRPr lang="fr-FR" b="0" i="0" dirty="0">
              <a:solidFill>
                <a:srgbClr val="1D1C1D"/>
              </a:solidFill>
              <a:effectLst/>
              <a:latin typeface="Slack-Lato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====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https://www.google.com/url?sa=i&amp;url=https%3A%2F%2Fwww.lesechos.fr%2Ffinance-marches%2Fbanque-assurances%2Fsociete-generale-accelere-le-tri-dans-ses-filiales-internationales-240664&amp;psig=AOvVaw24NtP0Ko5jWKQzfWucnylu&amp;ust=1631595349576000&amp;source=images&amp;cd=vfe&amp;ved=0CAkQjRxqFwoTCMiPjtSU-_ICFQAAAAAdAAAAAB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8D8A45-B12B-40AF-A07B-2EBC15495A4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5679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3" name="Shape 14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Même si vous me connaissez comme VP Eng chez Agicap, j’ai longtemps travaillé dans la finance de marché en tant que dev, tech lead, archi.</a:t>
            </a:r>
          </a:p>
          <a:p>
            <a:endParaRPr/>
          </a:p>
          <a:p>
            <a:r>
              <a:t>La plupart des systèmes sur lesquels j’ai pu travailler étaient des systèmes 24/7 (follow the Sun), et j’avoue avoir un peu galéré au début avec </a:t>
            </a:r>
          </a:p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Store precise timestamps in UTC but it may not be sufficient if you need to keep intentions such as “June 8 2PM London time in 2 years”. UTC alone is a snapshot of what you saw when you pick a date time.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" name="Shape 1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 override previous ones' impacts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 override previous ones' impacts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5" name="Shape 19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 override previous ones' impacts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3" name="Shape 3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https://www.telegraph.co.uk/content/dam/Travel/Destinations/Europe/Turkey/Istanbul%20lead-xlarge.jpg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6" name="Shape 40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http://astronomienfolie.free.fr/images_univers/conclusion.jpg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mage"/>
          <p:cNvSpPr>
            <a:spLocks noGrp="1"/>
          </p:cNvSpPr>
          <p:nvPr>
            <p:ph type="pic" idx="21"/>
          </p:nvPr>
        </p:nvSpPr>
        <p:spPr>
          <a:xfrm>
            <a:off x="1473200" y="-2692400"/>
            <a:ext cx="21437602" cy="1607075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4" name="Texte du titre"/>
          <p:cNvSpPr txBox="1">
            <a:spLocks noGrp="1"/>
          </p:cNvSpPr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r>
              <a:t>Texte du titre</a:t>
            </a:r>
          </a:p>
        </p:txBody>
      </p:sp>
      <p:sp>
        <p:nvSpPr>
          <p:cNvPr id="25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6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143070724_2880x2159.jpeg"/>
          <p:cNvSpPr>
            <a:spLocks noGrp="1"/>
          </p:cNvSpPr>
          <p:nvPr>
            <p:ph type="pic" idx="21"/>
          </p:nvPr>
        </p:nvSpPr>
        <p:spPr>
          <a:xfrm>
            <a:off x="-12700" y="-3924300"/>
            <a:ext cx="24384000" cy="182795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6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e du titre"/>
          <p:cNvSpPr txBox="1">
            <a:spLocks noGrp="1"/>
          </p:cNvSpPr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3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143070716_1012x1350.jpeg"/>
          <p:cNvSpPr>
            <a:spLocks noGrp="1"/>
          </p:cNvSpPr>
          <p:nvPr>
            <p:ph type="pic" idx="21"/>
          </p:nvPr>
        </p:nvSpPr>
        <p:spPr>
          <a:xfrm>
            <a:off x="12925240" y="918941"/>
            <a:ext cx="11599695" cy="154738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2" name="Texte du titre"/>
          <p:cNvSpPr txBox="1">
            <a:spLocks noGrp="1"/>
          </p:cNvSpPr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r>
              <a:t>Texte du titre</a:t>
            </a:r>
          </a:p>
        </p:txBody>
      </p:sp>
      <p:sp>
        <p:nvSpPr>
          <p:cNvPr id="43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5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60" name="Texte niveau 1…"/>
          <p:cNvSpPr txBox="1">
            <a:spLocks noGrp="1"/>
          </p:cNvSpPr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143070716_1012x1350.jpeg"/>
          <p:cNvSpPr>
            <a:spLocks noGrp="1"/>
          </p:cNvSpPr>
          <p:nvPr>
            <p:ph type="pic" sz="half" idx="21"/>
          </p:nvPr>
        </p:nvSpPr>
        <p:spPr>
          <a:xfrm>
            <a:off x="13169900" y="2376299"/>
            <a:ext cx="9522179" cy="1270258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9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70" name="Texte niveau 1…"/>
          <p:cNvSpPr txBox="1">
            <a:spLocks noGrp="1"/>
          </p:cNvSpPr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e niveau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143070718_1000x750.jpeg"/>
          <p:cNvSpPr>
            <a:spLocks noGrp="1"/>
          </p:cNvSpPr>
          <p:nvPr>
            <p:ph type="pic" sz="quarter" idx="21"/>
          </p:nvPr>
        </p:nvSpPr>
        <p:spPr>
          <a:xfrm>
            <a:off x="15225183" y="6694487"/>
            <a:ext cx="8551334" cy="6413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7" name="143070724_2880x2159.jpeg"/>
          <p:cNvSpPr>
            <a:spLocks noGrp="1"/>
          </p:cNvSpPr>
          <p:nvPr>
            <p:ph type="pic" sz="quarter" idx="22"/>
          </p:nvPr>
        </p:nvSpPr>
        <p:spPr>
          <a:xfrm>
            <a:off x="15773400" y="914400"/>
            <a:ext cx="7476848" cy="56050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8" name="143070716_1012x1350.jpeg"/>
          <p:cNvSpPr>
            <a:spLocks noGrp="1"/>
          </p:cNvSpPr>
          <p:nvPr>
            <p:ph type="pic" idx="23"/>
          </p:nvPr>
        </p:nvSpPr>
        <p:spPr>
          <a:xfrm>
            <a:off x="1077599" y="355600"/>
            <a:ext cx="14423165" cy="1924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9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23724221" y="13122415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7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blurRad="38100" dist="54428" dir="2700000" rotWithShape="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8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quares_background_dark_point_50380_2560x1600.jpg" descr="squares_background_dark_point_50380_2560x1600.jp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-9385072" y="-10987084"/>
            <a:ext cx="40918248" cy="25573905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e niveau 1…"/>
          <p:cNvSpPr txBox="1">
            <a:spLocks noGrp="1"/>
          </p:cNvSpPr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" name="Texte du titre"/>
          <p:cNvSpPr txBox="1">
            <a:spLocks noGrp="1"/>
          </p:cNvSpPr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Texte du titre</a:t>
            </a:r>
          </a:p>
        </p:txBody>
      </p:sp>
      <p:sp>
        <p:nvSpPr>
          <p:cNvPr id="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23721936" y="13122415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sz="1800"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Race for Nuclear Time – Scientists Make Important Advance">
            <a:extLst>
              <a:ext uri="{FF2B5EF4-FFF2-40B4-BE49-F238E27FC236}">
                <a16:creationId xmlns:a16="http://schemas.microsoft.com/office/drawing/2014/main" id="{6C916CF1-07E7-D232-0FA1-6E51D649A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010427"/>
            <a:ext cx="29339631" cy="19555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39E5792-2D17-4C17-8CB9-D10E6F6DB008}"/>
              </a:ext>
            </a:extLst>
          </p:cNvPr>
          <p:cNvSpPr/>
          <p:nvPr/>
        </p:nvSpPr>
        <p:spPr>
          <a:xfrm>
            <a:off x="0" y="9659569"/>
            <a:ext cx="24384000" cy="2552562"/>
          </a:xfrm>
          <a:prstGeom prst="rect">
            <a:avLst/>
          </a:prstGeom>
          <a:solidFill>
            <a:schemeClr val="tx1">
              <a:alpha val="8641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7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11AC05-C362-40C9-9776-27BCF68ACA39}"/>
              </a:ext>
            </a:extLst>
          </p:cNvPr>
          <p:cNvSpPr txBox="1"/>
          <p:nvPr/>
        </p:nvSpPr>
        <p:spPr>
          <a:xfrm>
            <a:off x="997594" y="10496894"/>
            <a:ext cx="12451828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fr-FR" sz="5600" cap="all" dirty="0">
                <a:solidFill>
                  <a:srgbClr val="F9D45F"/>
                </a:solidFill>
                <a:latin typeface="Alte Haas Grotesk" panose="02000503000000020004" pitchFamily="2" charset="0"/>
              </a:rPr>
              <a:t>Do </a:t>
            </a:r>
            <a:r>
              <a:rPr lang="fr-FR" sz="5600" cap="all" dirty="0" err="1">
                <a:solidFill>
                  <a:srgbClr val="F9D45F"/>
                </a:solidFill>
                <a:latin typeface="Alte Haas Grotesk" panose="02000503000000020004" pitchFamily="2" charset="0"/>
              </a:rPr>
              <a:t>you</a:t>
            </a:r>
            <a:r>
              <a:rPr lang="fr-FR" sz="5600" cap="all" dirty="0">
                <a:solidFill>
                  <a:srgbClr val="F9D45F"/>
                </a:solidFill>
                <a:latin typeface="Alte Haas Grotesk" panose="02000503000000020004" pitchFamily="2" charset="0"/>
              </a:rPr>
              <a:t> have an </a:t>
            </a:r>
            <a:r>
              <a:rPr lang="fr-FR" sz="5600" cap="all" dirty="0">
                <a:solidFill>
                  <a:srgbClr val="FAFCD7"/>
                </a:solidFill>
                <a:latin typeface="Alte Haas Grotesk" panose="02000503000000020004" pitchFamily="2" charset="0"/>
              </a:rPr>
              <a:t>« Instant » ?</a:t>
            </a: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B5677F9A-AC11-305D-EDA3-F02ED52D2CE8}"/>
              </a:ext>
            </a:extLst>
          </p:cNvPr>
          <p:cNvGrpSpPr/>
          <p:nvPr/>
        </p:nvGrpSpPr>
        <p:grpSpPr>
          <a:xfrm>
            <a:off x="14313044" y="10620004"/>
            <a:ext cx="9394903" cy="707886"/>
            <a:chOff x="14219259" y="10743115"/>
            <a:chExt cx="9394903" cy="707886"/>
          </a:xfrm>
        </p:grpSpPr>
        <p:sp>
          <p:nvSpPr>
            <p:cNvPr id="22" name="TextBox 17">
              <a:extLst>
                <a:ext uri="{FF2B5EF4-FFF2-40B4-BE49-F238E27FC236}">
                  <a16:creationId xmlns:a16="http://schemas.microsoft.com/office/drawing/2014/main" id="{362D8B04-A2A8-3804-72D6-9AF8D07B9C54}"/>
                </a:ext>
              </a:extLst>
            </p:cNvPr>
            <p:cNvSpPr txBox="1"/>
            <p:nvPr/>
          </p:nvSpPr>
          <p:spPr>
            <a:xfrm>
              <a:off x="14219259" y="10743115"/>
              <a:ext cx="6283744" cy="70788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/>
              <a:r>
                <a:rPr lang="fr-FR" sz="4000" b="1" cap="all" dirty="0">
                  <a:solidFill>
                    <a:srgbClr val="FAFCD7"/>
                  </a:solidFill>
                  <a:latin typeface="Alte Haas Grotesk"/>
                </a:rPr>
                <a:t>Thomas </a:t>
              </a:r>
              <a:r>
                <a:rPr lang="fr-FR" sz="4000" b="1" cap="all" dirty="0">
                  <a:solidFill>
                    <a:srgbClr val="F9D45F"/>
                  </a:solidFill>
                  <a:latin typeface="Alte Haas Grotesk"/>
                </a:rPr>
                <a:t>Pierrain</a:t>
              </a:r>
              <a:endParaRPr lang="fr-FR" sz="4000" b="1" cap="all" dirty="0">
                <a:solidFill>
                  <a:srgbClr val="F9D45F"/>
                </a:solidFill>
                <a:latin typeface="Alte Haas Grotesk" panose="02000503000000020004" pitchFamily="2" charset="0"/>
              </a:endParaRPr>
            </a:p>
          </p:txBody>
        </p:sp>
        <p:pic>
          <p:nvPicPr>
            <p:cNvPr id="23" name="Picture 5">
              <a:extLst>
                <a:ext uri="{FF2B5EF4-FFF2-40B4-BE49-F238E27FC236}">
                  <a16:creationId xmlns:a16="http://schemas.microsoft.com/office/drawing/2014/main" id="{46CE3886-4209-4AC9-8603-4C53AFA97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480000">
              <a:off x="20914939" y="10766207"/>
              <a:ext cx="661704" cy="661702"/>
            </a:xfrm>
            <a:prstGeom prst="rect">
              <a:avLst/>
            </a:prstGeom>
          </p:spPr>
        </p:pic>
        <p:sp>
          <p:nvSpPr>
            <p:cNvPr id="24" name="TextBox 3">
              <a:extLst>
                <a:ext uri="{FF2B5EF4-FFF2-40B4-BE49-F238E27FC236}">
                  <a16:creationId xmlns:a16="http://schemas.microsoft.com/office/drawing/2014/main" id="{88526BA6-470A-8F30-6445-109E12397514}"/>
                </a:ext>
              </a:extLst>
            </p:cNvPr>
            <p:cNvSpPr txBox="1"/>
            <p:nvPr/>
          </p:nvSpPr>
          <p:spPr>
            <a:xfrm>
              <a:off x="21265376" y="10835448"/>
              <a:ext cx="23487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800" b="1" dirty="0">
                  <a:solidFill>
                    <a:srgbClr val="DCDCDC"/>
                  </a:solidFill>
                  <a:latin typeface="Alte Haas Grotesk" panose="02000503000000020004" pitchFamily="2" charset="0"/>
                </a:rPr>
                <a:t>@tpierrain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6882340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02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07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08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09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1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3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4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1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1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DF993C13-21EF-6B5C-1744-3B914051B028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Event 1 ?">
            <a:extLst>
              <a:ext uri="{FF2B5EF4-FFF2-40B4-BE49-F238E27FC236}">
                <a16:creationId xmlns:a16="http://schemas.microsoft.com/office/drawing/2014/main" id="{E5207F39-007E-6A2E-442F-CF11FA13A0EE}"/>
              </a:ext>
            </a:extLst>
          </p:cNvPr>
          <p:cNvSpPr txBox="1"/>
          <p:nvPr/>
        </p:nvSpPr>
        <p:spPr>
          <a:xfrm>
            <a:off x="6600144" y="10652747"/>
            <a:ext cx="3232822" cy="1004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100" b="0">
                <a:solidFill>
                  <a:srgbClr val="4EA8F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algn="r"/>
            <a:r>
              <a:rPr lang="fr-FR" dirty="0">
                <a:solidFill>
                  <a:srgbClr val="818080"/>
                </a:solidFill>
              </a:rPr>
              <a:t>June 7th (UTC)</a:t>
            </a:r>
            <a:endParaRPr dirty="0">
              <a:solidFill>
                <a:srgbClr val="818080"/>
              </a:solidFill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1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3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4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1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1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17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DF993C13-21EF-6B5C-1744-3B914051B028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Event 1 ?">
            <a:extLst>
              <a:ext uri="{FF2B5EF4-FFF2-40B4-BE49-F238E27FC236}">
                <a16:creationId xmlns:a16="http://schemas.microsoft.com/office/drawing/2014/main" id="{E5207F39-007E-6A2E-442F-CF11FA13A0EE}"/>
              </a:ext>
            </a:extLst>
          </p:cNvPr>
          <p:cNvSpPr txBox="1"/>
          <p:nvPr/>
        </p:nvSpPr>
        <p:spPr>
          <a:xfrm>
            <a:off x="6600144" y="10652747"/>
            <a:ext cx="3232822" cy="1004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100" b="0">
                <a:solidFill>
                  <a:srgbClr val="4EA8F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algn="r"/>
            <a:r>
              <a:rPr lang="fr-FR" dirty="0">
                <a:solidFill>
                  <a:srgbClr val="818080"/>
                </a:solidFill>
              </a:rPr>
              <a:t>June 7th (UTC)</a:t>
            </a:r>
            <a:endParaRPr dirty="0">
              <a:solidFill>
                <a:srgbClr val="818080"/>
              </a:solidFill>
            </a:endParaRPr>
          </a:p>
        </p:txBody>
      </p:sp>
      <p:sp>
        <p:nvSpPr>
          <p:cNvPr id="7" name="Event 1 ?">
            <a:extLst>
              <a:ext uri="{FF2B5EF4-FFF2-40B4-BE49-F238E27FC236}">
                <a16:creationId xmlns:a16="http://schemas.microsoft.com/office/drawing/2014/main" id="{DEB6E65B-2B31-4604-D881-F97F664D4A2D}"/>
              </a:ext>
            </a:extLst>
          </p:cNvPr>
          <p:cNvSpPr txBox="1"/>
          <p:nvPr/>
        </p:nvSpPr>
        <p:spPr>
          <a:xfrm>
            <a:off x="10338296" y="10652747"/>
            <a:ext cx="3232822" cy="1004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100" b="0">
                <a:solidFill>
                  <a:srgbClr val="4EA8F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 algn="l"/>
            <a:r>
              <a:rPr lang="fr-FR" dirty="0">
                <a:solidFill>
                  <a:srgbClr val="818080"/>
                </a:solidFill>
              </a:rPr>
              <a:t>June 8th (UTC)</a:t>
            </a:r>
            <a:endParaRPr dirty="0">
              <a:solidFill>
                <a:srgbClr val="81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65653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1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3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4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1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1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17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  <p:sp>
        <p:nvSpPr>
          <p:cNvPr id="2" name="Event 1 ?">
            <a:extLst>
              <a:ext uri="{FF2B5EF4-FFF2-40B4-BE49-F238E27FC236}">
                <a16:creationId xmlns:a16="http://schemas.microsoft.com/office/drawing/2014/main" id="{1544886E-CDCE-3AFE-E23F-DAFC7CC210D8}"/>
              </a:ext>
            </a:extLst>
          </p:cNvPr>
          <p:cNvSpPr txBox="1"/>
          <p:nvPr/>
        </p:nvSpPr>
        <p:spPr>
          <a:xfrm>
            <a:off x="7249852" y="9292470"/>
            <a:ext cx="3232822" cy="1004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100" b="0">
                <a:solidFill>
                  <a:srgbClr val="4EA8F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rPr lang="fr-FR" dirty="0"/>
              <a:t>opération</a:t>
            </a:r>
            <a:endParaRPr dirty="0"/>
          </a:p>
        </p:txBody>
      </p:sp>
      <p:pic>
        <p:nvPicPr>
          <p:cNvPr id="3" name="pasted-image.pdf" descr="pasted-image.pdf">
            <a:extLst>
              <a:ext uri="{FF2B5EF4-FFF2-40B4-BE49-F238E27FC236}">
                <a16:creationId xmlns:a16="http://schemas.microsoft.com/office/drawing/2014/main" id="{E5E6A1D4-72DD-0495-65C1-E16D3C5F0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4257" y="10308805"/>
            <a:ext cx="662850" cy="53856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Jun 7th 2018…">
            <a:extLst>
              <a:ext uri="{FF2B5EF4-FFF2-40B4-BE49-F238E27FC236}">
                <a16:creationId xmlns:a16="http://schemas.microsoft.com/office/drawing/2014/main" id="{B7ACC4C6-99B2-134D-9BCD-2E4D446917C8}"/>
              </a:ext>
            </a:extLst>
          </p:cNvPr>
          <p:cNvSpPr txBox="1"/>
          <p:nvPr/>
        </p:nvSpPr>
        <p:spPr>
          <a:xfrm>
            <a:off x="7278700" y="10557227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22h</a:t>
            </a:r>
            <a:r>
              <a:rPr lang="fr-FR" dirty="0">
                <a:solidFill>
                  <a:srgbClr val="11A4EF"/>
                </a:solidFill>
              </a:rPr>
              <a:t>10</a:t>
            </a:r>
            <a:r>
              <a:rPr dirty="0">
                <a:solidFill>
                  <a:srgbClr val="11A4EF"/>
                </a:solidFill>
              </a:rPr>
              <a:t>  (+ 00h)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DF993C13-21EF-6B5C-1744-3B914051B028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35723271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20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2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2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23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24" name="Jun 8th 2018…"/>
          <p:cNvSpPr txBox="1"/>
          <p:nvPr/>
        </p:nvSpPr>
        <p:spPr>
          <a:xfrm>
            <a:off x="4410326" y="225907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00h  (+ 03h)</a:t>
            </a:r>
          </a:p>
        </p:txBody>
      </p:sp>
      <p:sp>
        <p:nvSpPr>
          <p:cNvPr id="22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2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27" name="Jun 8th 2018…"/>
          <p:cNvSpPr txBox="1"/>
          <p:nvPr/>
        </p:nvSpPr>
        <p:spPr>
          <a:xfrm>
            <a:off x="10128588" y="225907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23h59  (+ 03h)</a:t>
            </a:r>
          </a:p>
        </p:txBody>
      </p:sp>
      <p:sp>
        <p:nvSpPr>
          <p:cNvPr id="228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  <p:cxnSp>
        <p:nvCxnSpPr>
          <p:cNvPr id="2" name="Connecteur droit 1">
            <a:extLst>
              <a:ext uri="{FF2B5EF4-FFF2-40B4-BE49-F238E27FC236}">
                <a16:creationId xmlns:a16="http://schemas.microsoft.com/office/drawing/2014/main" id="{068BF7F3-E49C-6AA6-337D-3D675DD79B7A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" name="pasted-image.pdf" descr="pasted-image.pdf">
            <a:extLst>
              <a:ext uri="{FF2B5EF4-FFF2-40B4-BE49-F238E27FC236}">
                <a16:creationId xmlns:a16="http://schemas.microsoft.com/office/drawing/2014/main" id="{AF6EB067-3B83-E7D4-E58F-E047A3646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4257" y="10308805"/>
            <a:ext cx="662850" cy="53856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Jun 7th 2018…">
            <a:extLst>
              <a:ext uri="{FF2B5EF4-FFF2-40B4-BE49-F238E27FC236}">
                <a16:creationId xmlns:a16="http://schemas.microsoft.com/office/drawing/2014/main" id="{5F745E7D-4A8D-0B36-155A-21383562393C}"/>
              </a:ext>
            </a:extLst>
          </p:cNvPr>
          <p:cNvSpPr txBox="1"/>
          <p:nvPr/>
        </p:nvSpPr>
        <p:spPr>
          <a:xfrm>
            <a:off x="7278700" y="10557227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22h</a:t>
            </a:r>
            <a:r>
              <a:rPr lang="fr-FR" dirty="0">
                <a:solidFill>
                  <a:srgbClr val="11A4EF"/>
                </a:solidFill>
              </a:rPr>
              <a:t>10</a:t>
            </a:r>
            <a:r>
              <a:rPr dirty="0">
                <a:solidFill>
                  <a:srgbClr val="11A4EF"/>
                </a:solidFill>
              </a:rPr>
              <a:t>  (+ 00h)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3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3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33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34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35" name="Jun 8th 2018…"/>
          <p:cNvSpPr txBox="1"/>
          <p:nvPr/>
        </p:nvSpPr>
        <p:spPr>
          <a:xfrm>
            <a:off x="4410326" y="225907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00h  (+ 03h)</a:t>
            </a:r>
          </a:p>
        </p:txBody>
      </p:sp>
      <p:sp>
        <p:nvSpPr>
          <p:cNvPr id="236" name="Ligne"/>
          <p:cNvSpPr/>
          <p:nvPr/>
        </p:nvSpPr>
        <p:spPr>
          <a:xfrm flipV="1">
            <a:off x="5917052" y="4620611"/>
            <a:ext cx="1" cy="7466896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37" name="Jun 7th 2018…"/>
          <p:cNvSpPr txBox="1"/>
          <p:nvPr/>
        </p:nvSpPr>
        <p:spPr>
          <a:xfrm>
            <a:off x="4410326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b="0" dirty="0">
                <a:solidFill>
                  <a:srgbClr val="FFFFFF"/>
                </a:solidFill>
              </a:rPr>
              <a:t>Jun 7th</a:t>
            </a:r>
            <a:r>
              <a:rPr dirty="0"/>
              <a:t> </a:t>
            </a:r>
            <a:r>
              <a:rPr b="0" dirty="0"/>
              <a:t>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21h  (+ 00h)</a:t>
            </a:r>
          </a:p>
        </p:txBody>
      </p:sp>
      <p:sp>
        <p:nvSpPr>
          <p:cNvPr id="238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39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grpSp>
        <p:nvGrpSpPr>
          <p:cNvPr id="243" name="Grouper"/>
          <p:cNvGrpSpPr/>
          <p:nvPr/>
        </p:nvGrpSpPr>
        <p:grpSpPr>
          <a:xfrm>
            <a:off x="10128588" y="2259075"/>
            <a:ext cx="3013454" cy="11301506"/>
            <a:chOff x="0" y="0"/>
            <a:chExt cx="3013453" cy="11301504"/>
          </a:xfrm>
        </p:grpSpPr>
        <p:sp>
          <p:nvSpPr>
            <p:cNvPr id="240" name="Jun 8th 2018…"/>
            <p:cNvSpPr txBox="1"/>
            <p:nvPr/>
          </p:nvSpPr>
          <p:spPr>
            <a:xfrm>
              <a:off x="0" y="0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23h59  (+ 03h)</a:t>
              </a:r>
            </a:p>
          </p:txBody>
        </p:sp>
        <p:sp>
          <p:nvSpPr>
            <p:cNvPr id="241" name="Ligne"/>
            <p:cNvSpPr/>
            <p:nvPr/>
          </p:nvSpPr>
          <p:spPr>
            <a:xfrm flipV="1">
              <a:off x="1506727" y="2234537"/>
              <a:ext cx="1" cy="7680409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242" name="Jun 8th 2018…"/>
            <p:cNvSpPr txBox="1"/>
            <p:nvPr/>
          </p:nvSpPr>
          <p:spPr>
            <a:xfrm>
              <a:off x="0" y="9560323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rPr dirty="0">
                  <a:solidFill>
                    <a:schemeClr val="bg1"/>
                  </a:solidFill>
                </a:rPr>
                <a:t>Jun 8th</a:t>
              </a:r>
              <a:r>
                <a:rPr dirty="0"/>
                <a:t>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rPr dirty="0"/>
                <a:t>2</a:t>
              </a:r>
              <a:r>
                <a:rPr lang="fr-FR" dirty="0"/>
                <a:t>0</a:t>
              </a:r>
              <a:r>
                <a:rPr dirty="0"/>
                <a:t>h59  (+ 00h)</a:t>
              </a:r>
            </a:p>
          </p:txBody>
        </p:sp>
      </p:grpSp>
      <p:sp>
        <p:nvSpPr>
          <p:cNvPr id="244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  <p:cxnSp>
        <p:nvCxnSpPr>
          <p:cNvPr id="2" name="Connecteur droit 1">
            <a:extLst>
              <a:ext uri="{FF2B5EF4-FFF2-40B4-BE49-F238E27FC236}">
                <a16:creationId xmlns:a16="http://schemas.microsoft.com/office/drawing/2014/main" id="{00F39E56-A70B-1020-5A3F-CEAA13ECA8DD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" name="pasted-image.pdf" descr="pasted-image.pdf">
            <a:extLst>
              <a:ext uri="{FF2B5EF4-FFF2-40B4-BE49-F238E27FC236}">
                <a16:creationId xmlns:a16="http://schemas.microsoft.com/office/drawing/2014/main" id="{A1AF091C-C4F4-7867-7B00-520A6B51D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4257" y="10308805"/>
            <a:ext cx="662850" cy="53856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Jun 7th 2018…">
            <a:extLst>
              <a:ext uri="{FF2B5EF4-FFF2-40B4-BE49-F238E27FC236}">
                <a16:creationId xmlns:a16="http://schemas.microsoft.com/office/drawing/2014/main" id="{19B0B3B7-F68F-5E90-F3BB-000318E47D21}"/>
              </a:ext>
            </a:extLst>
          </p:cNvPr>
          <p:cNvSpPr txBox="1"/>
          <p:nvPr/>
        </p:nvSpPr>
        <p:spPr>
          <a:xfrm>
            <a:off x="7278700" y="10557227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22h</a:t>
            </a:r>
            <a:r>
              <a:rPr lang="fr-FR" dirty="0">
                <a:solidFill>
                  <a:srgbClr val="11A4EF"/>
                </a:solidFill>
              </a:rPr>
              <a:t>10</a:t>
            </a:r>
            <a:r>
              <a:rPr dirty="0">
                <a:solidFill>
                  <a:srgbClr val="11A4EF"/>
                </a:solidFill>
              </a:rPr>
              <a:t>  (+ 00h)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47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48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49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50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51" name="Rectangle aux angles arrondis"/>
          <p:cNvSpPr/>
          <p:nvPr/>
        </p:nvSpPr>
        <p:spPr>
          <a:xfrm>
            <a:off x="8211225" y="7409706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DC602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52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53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54" name="Jun 8th 2018…"/>
          <p:cNvSpPr txBox="1"/>
          <p:nvPr/>
        </p:nvSpPr>
        <p:spPr>
          <a:xfrm>
            <a:off x="6942392" y="5904860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00h  (+ 02h)</a:t>
            </a:r>
          </a:p>
        </p:txBody>
      </p:sp>
      <p:sp>
        <p:nvSpPr>
          <p:cNvPr id="255" name="Jun 8th 2018…"/>
          <p:cNvSpPr txBox="1"/>
          <p:nvPr/>
        </p:nvSpPr>
        <p:spPr>
          <a:xfrm>
            <a:off x="12847380" y="5904202"/>
            <a:ext cx="3013455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23h59  (+ 02h)</a:t>
            </a:r>
          </a:p>
        </p:txBody>
      </p:sp>
      <p:grpSp>
        <p:nvGrpSpPr>
          <p:cNvPr id="259" name="Grouper"/>
          <p:cNvGrpSpPr/>
          <p:nvPr/>
        </p:nvGrpSpPr>
        <p:grpSpPr>
          <a:xfrm>
            <a:off x="10128588" y="2259075"/>
            <a:ext cx="3013454" cy="11301506"/>
            <a:chOff x="0" y="0"/>
            <a:chExt cx="3013453" cy="11301504"/>
          </a:xfrm>
        </p:grpSpPr>
        <p:sp>
          <p:nvSpPr>
            <p:cNvPr id="256" name="Jun 8th 2018…"/>
            <p:cNvSpPr txBox="1"/>
            <p:nvPr/>
          </p:nvSpPr>
          <p:spPr>
            <a:xfrm>
              <a:off x="0" y="0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23h59  (+ 03h)</a:t>
              </a:r>
            </a:p>
          </p:txBody>
        </p:sp>
        <p:sp>
          <p:nvSpPr>
            <p:cNvPr id="257" name="Ligne"/>
            <p:cNvSpPr/>
            <p:nvPr/>
          </p:nvSpPr>
          <p:spPr>
            <a:xfrm flipV="1">
              <a:off x="1506727" y="2234537"/>
              <a:ext cx="1" cy="7680409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258" name="Jun 8th 2018…"/>
            <p:cNvSpPr txBox="1"/>
            <p:nvPr/>
          </p:nvSpPr>
          <p:spPr>
            <a:xfrm>
              <a:off x="0" y="9560323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rPr dirty="0">
                  <a:solidFill>
                    <a:schemeClr val="bg1"/>
                  </a:solidFill>
                </a:rPr>
                <a:t>Jun 8th</a:t>
              </a:r>
              <a:r>
                <a:rPr dirty="0"/>
                <a:t>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rPr dirty="0"/>
                <a:t>2</a:t>
              </a:r>
              <a:r>
                <a:rPr lang="fr-FR" dirty="0"/>
                <a:t>0</a:t>
              </a:r>
              <a:r>
                <a:rPr dirty="0"/>
                <a:t>h59  (+ 00h)</a:t>
              </a:r>
            </a:p>
          </p:txBody>
        </p:sp>
      </p:grpSp>
      <p:grpSp>
        <p:nvGrpSpPr>
          <p:cNvPr id="263" name="Grouper"/>
          <p:cNvGrpSpPr/>
          <p:nvPr/>
        </p:nvGrpSpPr>
        <p:grpSpPr>
          <a:xfrm>
            <a:off x="4410326" y="2259075"/>
            <a:ext cx="3013454" cy="11301506"/>
            <a:chOff x="0" y="0"/>
            <a:chExt cx="3013453" cy="11301504"/>
          </a:xfrm>
        </p:grpSpPr>
        <p:sp>
          <p:nvSpPr>
            <p:cNvPr id="260" name="Jun 8th 2018…"/>
            <p:cNvSpPr txBox="1"/>
            <p:nvPr/>
          </p:nvSpPr>
          <p:spPr>
            <a:xfrm>
              <a:off x="0" y="0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00h  (+ 03h)</a:t>
              </a:r>
            </a:p>
          </p:txBody>
        </p:sp>
        <p:sp>
          <p:nvSpPr>
            <p:cNvPr id="261" name="Ligne"/>
            <p:cNvSpPr/>
            <p:nvPr/>
          </p:nvSpPr>
          <p:spPr>
            <a:xfrm flipV="1">
              <a:off x="1506726" y="2361536"/>
              <a:ext cx="1" cy="7680409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262" name="Jun 7th 2018…"/>
            <p:cNvSpPr txBox="1"/>
            <p:nvPr/>
          </p:nvSpPr>
          <p:spPr>
            <a:xfrm>
              <a:off x="0" y="9560323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rPr b="1">
                  <a:solidFill>
                    <a:srgbClr val="FFFFFF"/>
                  </a:solidFill>
                </a:rPr>
                <a:t>Jun 7th</a:t>
              </a:r>
              <a:r>
                <a:t>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  (+ 00h)</a:t>
              </a:r>
            </a:p>
          </p:txBody>
        </p:sp>
      </p:grpSp>
      <p:sp>
        <p:nvSpPr>
          <p:cNvPr id="264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  <p:cxnSp>
        <p:nvCxnSpPr>
          <p:cNvPr id="2" name="Connecteur droit 1">
            <a:extLst>
              <a:ext uri="{FF2B5EF4-FFF2-40B4-BE49-F238E27FC236}">
                <a16:creationId xmlns:a16="http://schemas.microsoft.com/office/drawing/2014/main" id="{334EBD0C-B6B1-9118-464D-ACEAF3BE17A3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" name="pasted-image.pdf" descr="pasted-image.pdf">
            <a:extLst>
              <a:ext uri="{FF2B5EF4-FFF2-40B4-BE49-F238E27FC236}">
                <a16:creationId xmlns:a16="http://schemas.microsoft.com/office/drawing/2014/main" id="{F137F93A-BF41-9A36-C069-D8D21C904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4257" y="10308805"/>
            <a:ext cx="662850" cy="53856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Jun 7th 2018…">
            <a:extLst>
              <a:ext uri="{FF2B5EF4-FFF2-40B4-BE49-F238E27FC236}">
                <a16:creationId xmlns:a16="http://schemas.microsoft.com/office/drawing/2014/main" id="{CB1C73BE-C200-8667-229F-759F12387EE8}"/>
              </a:ext>
            </a:extLst>
          </p:cNvPr>
          <p:cNvSpPr txBox="1"/>
          <p:nvPr/>
        </p:nvSpPr>
        <p:spPr>
          <a:xfrm>
            <a:off x="7278700" y="10557227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22h</a:t>
            </a:r>
            <a:r>
              <a:rPr lang="fr-FR" dirty="0">
                <a:solidFill>
                  <a:srgbClr val="11A4EF"/>
                </a:solidFill>
              </a:rPr>
              <a:t>10</a:t>
            </a:r>
            <a:r>
              <a:rPr dirty="0">
                <a:solidFill>
                  <a:srgbClr val="11A4EF"/>
                </a:solidFill>
              </a:rPr>
              <a:t>  (+ 00h)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67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68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69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70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71" name="Rectangle aux angles arrondis"/>
          <p:cNvSpPr/>
          <p:nvPr/>
        </p:nvSpPr>
        <p:spPr>
          <a:xfrm>
            <a:off x="8211225" y="7409706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DC602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72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73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74" name="Ligne"/>
          <p:cNvSpPr/>
          <p:nvPr/>
        </p:nvSpPr>
        <p:spPr>
          <a:xfrm flipV="1">
            <a:off x="8166729" y="7604740"/>
            <a:ext cx="1" cy="2980199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75" name="Jun 8th 2018…"/>
          <p:cNvSpPr txBox="1"/>
          <p:nvPr/>
        </p:nvSpPr>
        <p:spPr>
          <a:xfrm>
            <a:off x="6942392" y="5904860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00h  (+ 02h)</a:t>
            </a:r>
          </a:p>
        </p:txBody>
      </p:sp>
      <p:sp>
        <p:nvSpPr>
          <p:cNvPr id="276" name="Jun 7th 2018…"/>
          <p:cNvSpPr txBox="1"/>
          <p:nvPr/>
        </p:nvSpPr>
        <p:spPr>
          <a:xfrm>
            <a:off x="6660002" y="1086374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b="0" dirty="0">
                <a:solidFill>
                  <a:srgbClr val="FFFFFF"/>
                </a:solidFill>
              </a:rPr>
              <a:t>Jun 7th</a:t>
            </a:r>
            <a:r>
              <a:rPr dirty="0"/>
              <a:t>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22h  (+ 00h)</a:t>
            </a:r>
          </a:p>
        </p:txBody>
      </p:sp>
      <p:sp>
        <p:nvSpPr>
          <p:cNvPr id="277" name="Jun 8th 2018…"/>
          <p:cNvSpPr txBox="1"/>
          <p:nvPr/>
        </p:nvSpPr>
        <p:spPr>
          <a:xfrm>
            <a:off x="12847380" y="5904202"/>
            <a:ext cx="3013455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23h59  (+ 02h)</a:t>
            </a:r>
          </a:p>
        </p:txBody>
      </p:sp>
      <p:sp>
        <p:nvSpPr>
          <p:cNvPr id="278" name="Ligne"/>
          <p:cNvSpPr/>
          <p:nvPr/>
        </p:nvSpPr>
        <p:spPr>
          <a:xfrm flipV="1">
            <a:off x="13940602" y="7628184"/>
            <a:ext cx="1" cy="2931996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79" name="Jun 8th 2018…"/>
          <p:cNvSpPr txBox="1"/>
          <p:nvPr/>
        </p:nvSpPr>
        <p:spPr>
          <a:xfrm>
            <a:off x="12433876" y="1086374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chemeClr val="bg1"/>
                </a:solidFill>
              </a:rPr>
              <a:t>Jun 8th</a:t>
            </a:r>
            <a:r>
              <a:rPr dirty="0"/>
              <a:t> 2018 </a:t>
            </a:r>
          </a:p>
          <a:p>
            <a:pPr>
              <a:defRPr sz="31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21h59  (+ </a:t>
            </a:r>
            <a:r>
              <a:rPr lang="fr-FR" dirty="0"/>
              <a:t>00</a:t>
            </a:r>
            <a:r>
              <a:rPr dirty="0"/>
              <a:t>h)</a:t>
            </a:r>
          </a:p>
        </p:txBody>
      </p:sp>
      <p:grpSp>
        <p:nvGrpSpPr>
          <p:cNvPr id="283" name="Grouper"/>
          <p:cNvGrpSpPr/>
          <p:nvPr/>
        </p:nvGrpSpPr>
        <p:grpSpPr>
          <a:xfrm>
            <a:off x="10128588" y="2259075"/>
            <a:ext cx="3013454" cy="11301506"/>
            <a:chOff x="0" y="0"/>
            <a:chExt cx="3013453" cy="11301504"/>
          </a:xfrm>
        </p:grpSpPr>
        <p:sp>
          <p:nvSpPr>
            <p:cNvPr id="280" name="Jun 8th 2018…"/>
            <p:cNvSpPr txBox="1"/>
            <p:nvPr/>
          </p:nvSpPr>
          <p:spPr>
            <a:xfrm>
              <a:off x="0" y="0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23h59  (+ 03h)</a:t>
              </a:r>
            </a:p>
          </p:txBody>
        </p:sp>
        <p:sp>
          <p:nvSpPr>
            <p:cNvPr id="281" name="Ligne"/>
            <p:cNvSpPr/>
            <p:nvPr/>
          </p:nvSpPr>
          <p:spPr>
            <a:xfrm flipV="1">
              <a:off x="1506727" y="2234537"/>
              <a:ext cx="1" cy="7680409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282" name="Jun 8th 2018…"/>
            <p:cNvSpPr txBox="1"/>
            <p:nvPr/>
          </p:nvSpPr>
          <p:spPr>
            <a:xfrm>
              <a:off x="0" y="9560323"/>
              <a:ext cx="3013454" cy="1741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rPr sz="3100" dirty="0">
                  <a:solidFill>
                    <a:srgbClr val="FFFFFF"/>
                  </a:solidFill>
                  <a:latin typeface="American Typewriter"/>
                </a:rPr>
                <a:t>Jun</a:t>
              </a:r>
              <a:r>
                <a:rPr dirty="0"/>
                <a:t> </a:t>
              </a:r>
              <a:r>
                <a:rPr sz="3100" dirty="0">
                  <a:solidFill>
                    <a:srgbClr val="FFFFFF"/>
                  </a:solidFill>
                  <a:latin typeface="American Typewriter"/>
                </a:rPr>
                <a:t>8th</a:t>
              </a:r>
              <a:r>
                <a:rPr dirty="0"/>
                <a:t> 2018 </a:t>
              </a:r>
            </a:p>
            <a:p>
              <a:pPr>
                <a:defRPr sz="31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rPr dirty="0"/>
                <a:t>2</a:t>
              </a:r>
              <a:r>
                <a:rPr lang="fr-FR" dirty="0"/>
                <a:t>0</a:t>
              </a:r>
              <a:r>
                <a:rPr dirty="0"/>
                <a:t>h59  (+ 00h)</a:t>
              </a:r>
            </a:p>
          </p:txBody>
        </p:sp>
      </p:grpSp>
      <p:sp>
        <p:nvSpPr>
          <p:cNvPr id="284" name="Jun 8th 2018…"/>
          <p:cNvSpPr txBox="1"/>
          <p:nvPr/>
        </p:nvSpPr>
        <p:spPr>
          <a:xfrm>
            <a:off x="4410326" y="2259075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8th 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00h  (+ 03h)</a:t>
            </a:r>
          </a:p>
        </p:txBody>
      </p:sp>
      <p:sp>
        <p:nvSpPr>
          <p:cNvPr id="285" name="Ligne"/>
          <p:cNvSpPr/>
          <p:nvPr/>
        </p:nvSpPr>
        <p:spPr>
          <a:xfrm flipV="1">
            <a:off x="5917052" y="4620612"/>
            <a:ext cx="1" cy="7680409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86" name="Jun 7th 2018…"/>
          <p:cNvSpPr txBox="1"/>
          <p:nvPr/>
        </p:nvSpPr>
        <p:spPr>
          <a:xfrm>
            <a:off x="4410326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b="0" dirty="0">
                <a:solidFill>
                  <a:srgbClr val="FFFFFF"/>
                </a:solidFill>
              </a:rPr>
              <a:t>Jun 7th</a:t>
            </a:r>
            <a:r>
              <a:rPr b="0" dirty="0"/>
              <a:t> </a:t>
            </a:r>
            <a:r>
              <a:rPr dirty="0"/>
              <a:t>2018 </a:t>
            </a:r>
          </a:p>
          <a:p>
            <a:pPr>
              <a:defRPr sz="31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21h  (+ 00h)</a:t>
            </a:r>
          </a:p>
        </p:txBody>
      </p:sp>
      <p:sp>
        <p:nvSpPr>
          <p:cNvPr id="287" name="What does June 8th even mea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What does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</a:t>
            </a:r>
            <a:r>
              <a:t> even mean?</a:t>
            </a:r>
          </a:p>
        </p:txBody>
      </p:sp>
      <p:cxnSp>
        <p:nvCxnSpPr>
          <p:cNvPr id="2" name="Connecteur droit 1">
            <a:extLst>
              <a:ext uri="{FF2B5EF4-FFF2-40B4-BE49-F238E27FC236}">
                <a16:creationId xmlns:a16="http://schemas.microsoft.com/office/drawing/2014/main" id="{B254CE6A-9E2F-4F7E-AAC7-C1AE0C060F48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" name="pasted-image.pdf" descr="pasted-image.pdf">
            <a:extLst>
              <a:ext uri="{FF2B5EF4-FFF2-40B4-BE49-F238E27FC236}">
                <a16:creationId xmlns:a16="http://schemas.microsoft.com/office/drawing/2014/main" id="{0A4E8AAC-A514-7C33-637E-91CA12331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4257" y="10308805"/>
            <a:ext cx="662850" cy="53856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Jun 7th 2018…">
            <a:extLst>
              <a:ext uri="{FF2B5EF4-FFF2-40B4-BE49-F238E27FC236}">
                <a16:creationId xmlns:a16="http://schemas.microsoft.com/office/drawing/2014/main" id="{D9382787-D942-0AA6-C255-12383FCD4C90}"/>
              </a:ext>
            </a:extLst>
          </p:cNvPr>
          <p:cNvSpPr txBox="1"/>
          <p:nvPr/>
        </p:nvSpPr>
        <p:spPr>
          <a:xfrm>
            <a:off x="7278700" y="8901630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22h</a:t>
            </a:r>
            <a:r>
              <a:rPr lang="fr-FR" dirty="0">
                <a:solidFill>
                  <a:srgbClr val="11A4EF"/>
                </a:solidFill>
              </a:rPr>
              <a:t>10</a:t>
            </a:r>
            <a:r>
              <a:rPr dirty="0">
                <a:solidFill>
                  <a:srgbClr val="11A4EF"/>
                </a:solidFill>
              </a:rPr>
              <a:t>  (+ 00h)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290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9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9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93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94" name="Rectangle aux angles arrondis"/>
          <p:cNvSpPr/>
          <p:nvPr/>
        </p:nvSpPr>
        <p:spPr>
          <a:xfrm>
            <a:off x="8211225" y="7409706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DC602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9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29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297" name="Ligne"/>
          <p:cNvSpPr/>
          <p:nvPr/>
        </p:nvSpPr>
        <p:spPr>
          <a:xfrm flipV="1">
            <a:off x="8166729" y="7604740"/>
            <a:ext cx="1" cy="4717113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298" name="Jun 7th 2018…"/>
          <p:cNvSpPr txBox="1"/>
          <p:nvPr/>
        </p:nvSpPr>
        <p:spPr>
          <a:xfrm>
            <a:off x="6660002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22h  (+ 00h)</a:t>
            </a:r>
          </a:p>
        </p:txBody>
      </p:sp>
      <p:sp>
        <p:nvSpPr>
          <p:cNvPr id="299" name="Ligne"/>
          <p:cNvSpPr/>
          <p:nvPr/>
        </p:nvSpPr>
        <p:spPr>
          <a:xfrm flipV="1">
            <a:off x="13940602" y="7628184"/>
            <a:ext cx="1" cy="4670225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00" name="Jun 8th 2018…"/>
          <p:cNvSpPr txBox="1"/>
          <p:nvPr/>
        </p:nvSpPr>
        <p:spPr>
          <a:xfrm>
            <a:off x="12433876" y="11819398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Jun 8th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21h59  (+ 0</a:t>
            </a:r>
            <a:r>
              <a:rPr lang="fr-FR" dirty="0"/>
              <a:t>0</a:t>
            </a:r>
            <a:r>
              <a:rPr dirty="0"/>
              <a:t>h)</a:t>
            </a:r>
          </a:p>
        </p:txBody>
      </p:sp>
      <p:sp>
        <p:nvSpPr>
          <p:cNvPr id="301" name="Ligne"/>
          <p:cNvSpPr/>
          <p:nvPr/>
        </p:nvSpPr>
        <p:spPr>
          <a:xfrm flipV="1">
            <a:off x="11635316" y="4493612"/>
            <a:ext cx="1" cy="7680410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02" name="Jun 8th 2018…"/>
          <p:cNvSpPr txBox="1"/>
          <p:nvPr/>
        </p:nvSpPr>
        <p:spPr>
          <a:xfrm>
            <a:off x="10128588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Jun 8th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</a:t>
            </a:r>
            <a:r>
              <a:rPr lang="fr-FR" dirty="0"/>
              <a:t>0</a:t>
            </a:r>
            <a:r>
              <a:rPr dirty="0"/>
              <a:t>h59  (+ 00h)</a:t>
            </a:r>
          </a:p>
        </p:txBody>
      </p:sp>
      <p:sp>
        <p:nvSpPr>
          <p:cNvPr id="303" name="Ligne"/>
          <p:cNvSpPr/>
          <p:nvPr/>
        </p:nvSpPr>
        <p:spPr>
          <a:xfrm flipV="1">
            <a:off x="5917052" y="4620612"/>
            <a:ext cx="1" cy="7680409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04" name="Jun 7th 2018…"/>
          <p:cNvSpPr txBox="1"/>
          <p:nvPr/>
        </p:nvSpPr>
        <p:spPr>
          <a:xfrm>
            <a:off x="4410326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  (+ 00h)</a:t>
            </a:r>
          </a:p>
        </p:txBody>
      </p:sp>
      <p:sp>
        <p:nvSpPr>
          <p:cNvPr id="307" name="Should event 1 be involved in a June 8th projection?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dirty="0"/>
              <a:t>Should </a:t>
            </a:r>
            <a:r>
              <a:rPr lang="fr-FR" b="1" dirty="0">
                <a:latin typeface="Helvetica Neue"/>
                <a:ea typeface="Helvetica Neue"/>
                <a:cs typeface="Helvetica Neue"/>
                <a:sym typeface="Helvetica Neue"/>
              </a:rPr>
              <a:t>the </a:t>
            </a:r>
            <a:r>
              <a:rPr lang="fr-FR" b="1" dirty="0" err="1">
                <a:latin typeface="Helvetica Neue"/>
                <a:ea typeface="Helvetica Neue"/>
                <a:cs typeface="Helvetica Neue"/>
                <a:sym typeface="Helvetica Neue"/>
              </a:rPr>
              <a:t>operation</a:t>
            </a:r>
            <a:r>
              <a:rPr dirty="0"/>
              <a:t> be </a:t>
            </a:r>
            <a:r>
              <a:rPr lang="fr-FR" dirty="0" err="1"/>
              <a:t>taken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account</a:t>
            </a:r>
            <a:r>
              <a:rPr lang="fr-FR" dirty="0"/>
              <a:t> for </a:t>
            </a:r>
            <a:r>
              <a:rPr dirty="0"/>
              <a:t>June </a:t>
            </a:r>
            <a:r>
              <a:rPr lang="fr-FR" dirty="0"/>
              <a:t>7</a:t>
            </a:r>
            <a:r>
              <a:rPr baseline="30000" dirty="0" err="1"/>
              <a:t>th</a:t>
            </a:r>
            <a:r>
              <a:rPr lang="fr-FR" baseline="30000" dirty="0"/>
              <a:t> </a:t>
            </a:r>
            <a:r>
              <a:rPr lang="fr-FR" dirty="0"/>
              <a:t>/ 8</a:t>
            </a:r>
            <a:r>
              <a:rPr lang="fr-FR" baseline="30000" dirty="0"/>
              <a:t>th</a:t>
            </a:r>
            <a:r>
              <a:rPr dirty="0"/>
              <a:t>?</a:t>
            </a:r>
          </a:p>
        </p:txBody>
      </p:sp>
      <p:sp>
        <p:nvSpPr>
          <p:cNvPr id="2" name="Event 1 ?">
            <a:extLst>
              <a:ext uri="{FF2B5EF4-FFF2-40B4-BE49-F238E27FC236}">
                <a16:creationId xmlns:a16="http://schemas.microsoft.com/office/drawing/2014/main" id="{03506C63-AE3A-09E2-F4D5-38414B79A811}"/>
              </a:ext>
            </a:extLst>
          </p:cNvPr>
          <p:cNvSpPr txBox="1"/>
          <p:nvPr/>
        </p:nvSpPr>
        <p:spPr>
          <a:xfrm>
            <a:off x="7249852" y="9292470"/>
            <a:ext cx="3232822" cy="1004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100" b="0">
                <a:solidFill>
                  <a:srgbClr val="4EA8F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rPr lang="fr-FR" dirty="0"/>
              <a:t>opération</a:t>
            </a:r>
            <a:endParaRPr dirty="0"/>
          </a:p>
        </p:txBody>
      </p:sp>
      <p:pic>
        <p:nvPicPr>
          <p:cNvPr id="3" name="pasted-image.pdf" descr="pasted-image.pdf">
            <a:extLst>
              <a:ext uri="{FF2B5EF4-FFF2-40B4-BE49-F238E27FC236}">
                <a16:creationId xmlns:a16="http://schemas.microsoft.com/office/drawing/2014/main" id="{1F49E844-D7C9-4D02-46AF-DC1ACB24A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4257" y="10308805"/>
            <a:ext cx="662850" cy="53856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Jun 7th 2018…">
            <a:extLst>
              <a:ext uri="{FF2B5EF4-FFF2-40B4-BE49-F238E27FC236}">
                <a16:creationId xmlns:a16="http://schemas.microsoft.com/office/drawing/2014/main" id="{C847A05A-F557-EAE2-750A-5DEA7A39999F}"/>
              </a:ext>
            </a:extLst>
          </p:cNvPr>
          <p:cNvSpPr txBox="1"/>
          <p:nvPr/>
        </p:nvSpPr>
        <p:spPr>
          <a:xfrm>
            <a:off x="7278700" y="10557227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22h</a:t>
            </a:r>
            <a:r>
              <a:rPr lang="fr-FR" dirty="0">
                <a:solidFill>
                  <a:srgbClr val="11A4EF"/>
                </a:solidFill>
              </a:rPr>
              <a:t>10</a:t>
            </a:r>
            <a:r>
              <a:rPr dirty="0">
                <a:solidFill>
                  <a:srgbClr val="11A4EF"/>
                </a:solidFill>
              </a:rPr>
              <a:t>  (+ 00h)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48D7DD53-6A48-1FF9-7AAE-88DFB1CF8CBA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D9CF1D9-F925-4EA2-B6FC-0072A48825FB}"/>
              </a:ext>
            </a:extLst>
          </p:cNvPr>
          <p:cNvGrpSpPr/>
          <p:nvPr/>
        </p:nvGrpSpPr>
        <p:grpSpPr>
          <a:xfrm>
            <a:off x="0" y="0"/>
            <a:ext cx="24384000" cy="13716000"/>
            <a:chOff x="0" y="0"/>
            <a:chExt cx="12192000" cy="68580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0C178B6-1470-4DD4-BE1C-1ED591BAB2FD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536D8E5C-70AD-4641-B44D-D6685B8D28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</p:pic>
          <p:sp>
            <p:nvSpPr>
              <p:cNvPr id="4" name="Parallelogram 3">
                <a:extLst>
                  <a:ext uri="{FF2B5EF4-FFF2-40B4-BE49-F238E27FC236}">
                    <a16:creationId xmlns:a16="http://schemas.microsoft.com/office/drawing/2014/main" id="{B453A012-573A-47C1-8E13-156C42AD795A}"/>
                  </a:ext>
                </a:extLst>
              </p:cNvPr>
              <p:cNvSpPr/>
              <p:nvPr/>
            </p:nvSpPr>
            <p:spPr>
              <a:xfrm rot="9246701">
                <a:off x="3161131" y="996711"/>
                <a:ext cx="505838" cy="178148"/>
              </a:xfrm>
              <a:prstGeom prst="parallelogram">
                <a:avLst>
                  <a:gd name="adj" fmla="val 64153"/>
                </a:avLst>
              </a:prstGeom>
              <a:solidFill>
                <a:srgbClr val="2F5B9D">
                  <a:alpha val="95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7200"/>
              </a:p>
            </p:txBody>
          </p:sp>
        </p:grp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A0BFB52D-C1D4-4646-9BC3-5597C02A34B6}"/>
                </a:ext>
              </a:extLst>
            </p:cNvPr>
            <p:cNvSpPr/>
            <p:nvPr/>
          </p:nvSpPr>
          <p:spPr>
            <a:xfrm rot="2258301" flipV="1">
              <a:off x="6004209" y="5333522"/>
              <a:ext cx="458542" cy="234236"/>
            </a:xfrm>
            <a:prstGeom prst="parallelogram">
              <a:avLst>
                <a:gd name="adj" fmla="val 86501"/>
              </a:avLst>
            </a:prstGeom>
            <a:solidFill>
              <a:srgbClr val="16549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72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439E5792-2D17-4C17-8CB9-D10E6F6DB008}"/>
              </a:ext>
            </a:extLst>
          </p:cNvPr>
          <p:cNvSpPr/>
          <p:nvPr/>
        </p:nvSpPr>
        <p:spPr>
          <a:xfrm>
            <a:off x="0" y="9659569"/>
            <a:ext cx="24384000" cy="2552562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7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11AC05-C362-40C9-9776-27BCF68ACA39}"/>
              </a:ext>
            </a:extLst>
          </p:cNvPr>
          <p:cNvSpPr txBox="1"/>
          <p:nvPr/>
        </p:nvSpPr>
        <p:spPr>
          <a:xfrm>
            <a:off x="997594" y="10496894"/>
            <a:ext cx="12451828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fr-FR" sz="5600" cap="all" dirty="0">
                <a:solidFill>
                  <a:srgbClr val="F9D45F"/>
                </a:solidFill>
                <a:latin typeface="Alte Haas Grotesk" panose="02000503000000020004" pitchFamily="2" charset="0"/>
              </a:rPr>
              <a:t>Once Upon </a:t>
            </a:r>
            <a:r>
              <a:rPr lang="fr-FR" sz="5600" cap="all" dirty="0">
                <a:solidFill>
                  <a:srgbClr val="FAFCD7"/>
                </a:solidFill>
                <a:latin typeface="Alte Haas Grotesk" panose="02000503000000020004" pitchFamily="2" charset="0"/>
              </a:rPr>
              <a:t>a time</a:t>
            </a:r>
          </a:p>
        </p:txBody>
      </p:sp>
    </p:spTree>
    <p:extLst>
      <p:ext uri="{BB962C8B-B14F-4D97-AF65-F5344CB8AC3E}">
        <p14:creationId xmlns:p14="http://schemas.microsoft.com/office/powerpoint/2010/main" val="136592881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310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313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4" name="Rectangle aux angles arrondis"/>
          <p:cNvSpPr/>
          <p:nvPr/>
        </p:nvSpPr>
        <p:spPr>
          <a:xfrm>
            <a:off x="8211225" y="7409706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DC602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31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317" name="Ligne"/>
          <p:cNvSpPr/>
          <p:nvPr/>
        </p:nvSpPr>
        <p:spPr>
          <a:xfrm flipV="1">
            <a:off x="8166729" y="7604740"/>
            <a:ext cx="1" cy="4717113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8" name="Jun 7th 2018…"/>
          <p:cNvSpPr txBox="1"/>
          <p:nvPr/>
        </p:nvSpPr>
        <p:spPr>
          <a:xfrm>
            <a:off x="6660002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22h  (+ 00h)</a:t>
            </a:r>
          </a:p>
        </p:txBody>
      </p:sp>
      <p:sp>
        <p:nvSpPr>
          <p:cNvPr id="319" name="Ligne"/>
          <p:cNvSpPr/>
          <p:nvPr/>
        </p:nvSpPr>
        <p:spPr>
          <a:xfrm flipV="1">
            <a:off x="13940602" y="7628184"/>
            <a:ext cx="1" cy="4670225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0" name="Jun 8th 2018…"/>
          <p:cNvSpPr txBox="1"/>
          <p:nvPr/>
        </p:nvSpPr>
        <p:spPr>
          <a:xfrm>
            <a:off x="12433876" y="11819398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Jun 8th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21h59  (+ 0</a:t>
            </a:r>
            <a:r>
              <a:rPr lang="fr-FR" dirty="0"/>
              <a:t>0</a:t>
            </a:r>
            <a:r>
              <a:rPr dirty="0"/>
              <a:t>h)</a:t>
            </a:r>
          </a:p>
        </p:txBody>
      </p:sp>
      <p:sp>
        <p:nvSpPr>
          <p:cNvPr id="321" name="Ligne"/>
          <p:cNvSpPr/>
          <p:nvPr/>
        </p:nvSpPr>
        <p:spPr>
          <a:xfrm flipV="1">
            <a:off x="11635316" y="4493612"/>
            <a:ext cx="1" cy="7680410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2" name="Jun 8th 2018…"/>
          <p:cNvSpPr txBox="1"/>
          <p:nvPr/>
        </p:nvSpPr>
        <p:spPr>
          <a:xfrm>
            <a:off x="10128588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Jun 8th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</a:t>
            </a:r>
            <a:r>
              <a:rPr lang="fr-FR" dirty="0"/>
              <a:t>0</a:t>
            </a:r>
            <a:r>
              <a:rPr dirty="0"/>
              <a:t>h59  (+ 00h)</a:t>
            </a:r>
          </a:p>
        </p:txBody>
      </p:sp>
      <p:sp>
        <p:nvSpPr>
          <p:cNvPr id="323" name="Ligne"/>
          <p:cNvSpPr/>
          <p:nvPr/>
        </p:nvSpPr>
        <p:spPr>
          <a:xfrm flipV="1">
            <a:off x="5917052" y="4620612"/>
            <a:ext cx="1" cy="7680409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4" name="Jun 7th 2018…"/>
          <p:cNvSpPr txBox="1"/>
          <p:nvPr/>
        </p:nvSpPr>
        <p:spPr>
          <a:xfrm>
            <a:off x="4410326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  (+ 00h)</a:t>
            </a:r>
          </a:p>
        </p:txBody>
      </p:sp>
      <p:sp>
        <p:nvSpPr>
          <p:cNvPr id="327" name="only if it’s June 8th - Paris time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4EA7E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lang="fr-FR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Answer</a:t>
            </a:r>
            <a:r>
              <a:rPr lang="fr-FR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r>
              <a:rPr lang="fr-FR" b="1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June 8</a:t>
            </a:r>
            <a:r>
              <a:rPr b="1" baseline="30000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lang="fr-FR" b="1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fr-FR" dirty="0">
                <a:solidFill>
                  <a:srgbClr val="FFFFFF"/>
                </a:solidFill>
              </a:rPr>
              <a:t>- if </a:t>
            </a:r>
            <a:r>
              <a:rPr lang="fr-FR" dirty="0" err="1">
                <a:solidFill>
                  <a:srgbClr val="FFFFFF"/>
                </a:solidFill>
              </a:rPr>
              <a:t>it’s</a:t>
            </a:r>
            <a:r>
              <a:rPr b="1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Paris time </a:t>
            </a:r>
          </a:p>
        </p:txBody>
      </p:sp>
      <p:sp>
        <p:nvSpPr>
          <p:cNvPr id="5" name="Event 1 ?">
            <a:extLst>
              <a:ext uri="{FF2B5EF4-FFF2-40B4-BE49-F238E27FC236}">
                <a16:creationId xmlns:a16="http://schemas.microsoft.com/office/drawing/2014/main" id="{2854283B-DD49-57D8-F767-2D12087ACD78}"/>
              </a:ext>
            </a:extLst>
          </p:cNvPr>
          <p:cNvSpPr txBox="1"/>
          <p:nvPr/>
        </p:nvSpPr>
        <p:spPr>
          <a:xfrm>
            <a:off x="7249852" y="9292470"/>
            <a:ext cx="3232822" cy="1004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100" b="0">
                <a:solidFill>
                  <a:srgbClr val="4EA8F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rPr lang="fr-FR" dirty="0"/>
              <a:t>opération</a:t>
            </a:r>
            <a:endParaRPr dirty="0"/>
          </a:p>
        </p:txBody>
      </p:sp>
      <p:pic>
        <p:nvPicPr>
          <p:cNvPr id="6" name="pasted-image.pdf" descr="pasted-image.pdf">
            <a:extLst>
              <a:ext uri="{FF2B5EF4-FFF2-40B4-BE49-F238E27FC236}">
                <a16:creationId xmlns:a16="http://schemas.microsoft.com/office/drawing/2014/main" id="{52CD6F83-CD02-1983-0649-5087C4995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4257" y="10308805"/>
            <a:ext cx="662850" cy="538566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Jun 7th 2018…">
            <a:extLst>
              <a:ext uri="{FF2B5EF4-FFF2-40B4-BE49-F238E27FC236}">
                <a16:creationId xmlns:a16="http://schemas.microsoft.com/office/drawing/2014/main" id="{36608659-002F-4B90-B99C-A7D12E7D127A}"/>
              </a:ext>
            </a:extLst>
          </p:cNvPr>
          <p:cNvSpPr txBox="1"/>
          <p:nvPr/>
        </p:nvSpPr>
        <p:spPr>
          <a:xfrm>
            <a:off x="7278700" y="10557227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11A4EF"/>
                </a:solidFill>
              </a:rPr>
              <a:t>22h</a:t>
            </a:r>
            <a:r>
              <a:rPr lang="fr-FR" dirty="0">
                <a:solidFill>
                  <a:srgbClr val="11A4EF"/>
                </a:solidFill>
              </a:rPr>
              <a:t>10</a:t>
            </a:r>
            <a:r>
              <a:rPr dirty="0">
                <a:solidFill>
                  <a:srgbClr val="11A4EF"/>
                </a:solidFill>
              </a:rPr>
              <a:t>  (+ 00h)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DE7DBF2C-C0A0-B8C8-C2DE-ACB4E4425AC9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310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313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4" name="Rectangle aux angles arrondis"/>
          <p:cNvSpPr/>
          <p:nvPr/>
        </p:nvSpPr>
        <p:spPr>
          <a:xfrm>
            <a:off x="8211225" y="7409706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DC602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31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317" name="Ligne"/>
          <p:cNvSpPr/>
          <p:nvPr/>
        </p:nvSpPr>
        <p:spPr>
          <a:xfrm flipV="1">
            <a:off x="8166729" y="7604740"/>
            <a:ext cx="1" cy="4717113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8" name="Jun 7th 2018…"/>
          <p:cNvSpPr txBox="1"/>
          <p:nvPr/>
        </p:nvSpPr>
        <p:spPr>
          <a:xfrm>
            <a:off x="6660002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22h  (+ 00h)</a:t>
            </a:r>
          </a:p>
        </p:txBody>
      </p:sp>
      <p:sp>
        <p:nvSpPr>
          <p:cNvPr id="319" name="Ligne"/>
          <p:cNvSpPr/>
          <p:nvPr/>
        </p:nvSpPr>
        <p:spPr>
          <a:xfrm flipV="1">
            <a:off x="13940602" y="7628184"/>
            <a:ext cx="1" cy="4670225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0" name="Jun 8th 2018…"/>
          <p:cNvSpPr txBox="1"/>
          <p:nvPr/>
        </p:nvSpPr>
        <p:spPr>
          <a:xfrm>
            <a:off x="12433876" y="11819398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Jun 8th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21h59  (+ 0</a:t>
            </a:r>
            <a:r>
              <a:rPr lang="fr-FR" dirty="0"/>
              <a:t>0</a:t>
            </a:r>
            <a:r>
              <a:rPr dirty="0"/>
              <a:t>h)</a:t>
            </a:r>
          </a:p>
        </p:txBody>
      </p:sp>
      <p:sp>
        <p:nvSpPr>
          <p:cNvPr id="321" name="Ligne"/>
          <p:cNvSpPr/>
          <p:nvPr/>
        </p:nvSpPr>
        <p:spPr>
          <a:xfrm flipV="1">
            <a:off x="11635316" y="4493612"/>
            <a:ext cx="1" cy="7680410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2" name="Jun 8th 2018…"/>
          <p:cNvSpPr txBox="1"/>
          <p:nvPr/>
        </p:nvSpPr>
        <p:spPr>
          <a:xfrm>
            <a:off x="10128588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Jun 8th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</a:t>
            </a:r>
            <a:r>
              <a:rPr lang="fr-FR" dirty="0"/>
              <a:t>0</a:t>
            </a:r>
            <a:r>
              <a:rPr dirty="0"/>
              <a:t>h59  (+ 00h)</a:t>
            </a:r>
          </a:p>
        </p:txBody>
      </p:sp>
      <p:sp>
        <p:nvSpPr>
          <p:cNvPr id="323" name="Ligne"/>
          <p:cNvSpPr/>
          <p:nvPr/>
        </p:nvSpPr>
        <p:spPr>
          <a:xfrm flipV="1">
            <a:off x="5917052" y="4620612"/>
            <a:ext cx="1" cy="7680409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4" name="Jun 7th 2018…"/>
          <p:cNvSpPr txBox="1"/>
          <p:nvPr/>
        </p:nvSpPr>
        <p:spPr>
          <a:xfrm>
            <a:off x="4410326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  (+ 00h)</a:t>
            </a:r>
          </a:p>
        </p:txBody>
      </p:sp>
      <p:sp>
        <p:nvSpPr>
          <p:cNvPr id="327" name="only if it’s June 8th - Paris time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4EA7E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lang="fr-FR" dirty="0" err="1">
                <a:solidFill>
                  <a:srgbClr val="FFFFFF"/>
                </a:solidFill>
              </a:rPr>
              <a:t>Which</a:t>
            </a:r>
            <a:r>
              <a:rPr lang="fr-FR" dirty="0">
                <a:solidFill>
                  <a:srgbClr val="FFFFFF"/>
                </a:solidFill>
              </a:rPr>
              <a:t> </a:t>
            </a:r>
            <a:r>
              <a:rPr lang="fr-FR" dirty="0" err="1">
                <a:solidFill>
                  <a:srgbClr val="FFFFFF"/>
                </a:solidFill>
              </a:rPr>
              <a:t>day</a:t>
            </a:r>
            <a:r>
              <a:rPr lang="fr-FR" dirty="0">
                <a:solidFill>
                  <a:srgbClr val="FFFFFF"/>
                </a:solidFill>
              </a:rPr>
              <a:t> </a:t>
            </a:r>
            <a:r>
              <a:rPr lang="fr-FR" dirty="0" err="1">
                <a:solidFill>
                  <a:srgbClr val="FFFFFF"/>
                </a:solidFill>
              </a:rPr>
              <a:t>is</a:t>
            </a:r>
            <a:r>
              <a:rPr lang="fr-FR" dirty="0">
                <a:solidFill>
                  <a:srgbClr val="FFFFFF"/>
                </a:solidFill>
              </a:rPr>
              <a:t> </a:t>
            </a:r>
            <a:r>
              <a:rPr lang="fr-FR" dirty="0" err="1">
                <a:solidFill>
                  <a:srgbClr val="FFFFFF"/>
                </a:solidFill>
              </a:rPr>
              <a:t>it</a:t>
            </a:r>
            <a:r>
              <a:rPr lang="fr-FR" dirty="0">
                <a:solidFill>
                  <a:srgbClr val="FFFFFF"/>
                </a:solidFill>
              </a:rPr>
              <a:t>?</a:t>
            </a:r>
            <a:endParaRPr b="1" dirty="0">
              <a:solidFill>
                <a:srgbClr val="DC602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" name="Event 1 ?">
            <a:extLst>
              <a:ext uri="{FF2B5EF4-FFF2-40B4-BE49-F238E27FC236}">
                <a16:creationId xmlns:a16="http://schemas.microsoft.com/office/drawing/2014/main" id="{2854283B-DD49-57D8-F767-2D12087ACD78}"/>
              </a:ext>
            </a:extLst>
          </p:cNvPr>
          <p:cNvSpPr txBox="1"/>
          <p:nvPr/>
        </p:nvSpPr>
        <p:spPr>
          <a:xfrm>
            <a:off x="11244334" y="9292470"/>
            <a:ext cx="3232822" cy="1004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100" b="0">
                <a:solidFill>
                  <a:srgbClr val="4EA8F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rPr lang="fr-FR" sz="4800" dirty="0">
                <a:solidFill>
                  <a:srgbClr val="D2D3D4"/>
                </a:solidFill>
              </a:rPr>
              <a:t>?</a:t>
            </a:r>
            <a:endParaRPr sz="4800" dirty="0">
              <a:solidFill>
                <a:srgbClr val="D2D3D4"/>
              </a:solidFill>
            </a:endParaRPr>
          </a:p>
        </p:txBody>
      </p:sp>
      <p:pic>
        <p:nvPicPr>
          <p:cNvPr id="6" name="pasted-image.pdf" descr="pasted-image.pdf">
            <a:extLst>
              <a:ext uri="{FF2B5EF4-FFF2-40B4-BE49-F238E27FC236}">
                <a16:creationId xmlns:a16="http://schemas.microsoft.com/office/drawing/2014/main" id="{52CD6F83-CD02-1983-0649-5087C49958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2448739" y="10308805"/>
            <a:ext cx="662850" cy="538566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Jun 7th 2018…">
            <a:extLst>
              <a:ext uri="{FF2B5EF4-FFF2-40B4-BE49-F238E27FC236}">
                <a16:creationId xmlns:a16="http://schemas.microsoft.com/office/drawing/2014/main" id="{36608659-002F-4B90-B99C-A7D12E7D127A}"/>
              </a:ext>
            </a:extLst>
          </p:cNvPr>
          <p:cNvSpPr txBox="1"/>
          <p:nvPr/>
        </p:nvSpPr>
        <p:spPr>
          <a:xfrm>
            <a:off x="11273182" y="10557227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D2D3D4"/>
                </a:solidFill>
              </a:rPr>
              <a:t>Jun </a:t>
            </a:r>
            <a:r>
              <a:rPr lang="fr-FR" dirty="0">
                <a:solidFill>
                  <a:srgbClr val="D2D3D4"/>
                </a:solidFill>
              </a:rPr>
              <a:t>8</a:t>
            </a:r>
            <a:r>
              <a:rPr dirty="0" err="1">
                <a:solidFill>
                  <a:srgbClr val="D2D3D4"/>
                </a:solidFill>
              </a:rPr>
              <a:t>th</a:t>
            </a:r>
            <a:r>
              <a:rPr dirty="0">
                <a:solidFill>
                  <a:srgbClr val="D2D3D4"/>
                </a:solidFill>
              </a:rPr>
              <a:t>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D2D3D4"/>
                </a:solidFill>
              </a:rPr>
              <a:t>2</a:t>
            </a:r>
            <a:r>
              <a:rPr lang="fr-FR" dirty="0">
                <a:solidFill>
                  <a:srgbClr val="D2D3D4"/>
                </a:solidFill>
              </a:rPr>
              <a:t>1</a:t>
            </a:r>
            <a:r>
              <a:rPr dirty="0">
                <a:solidFill>
                  <a:srgbClr val="D2D3D4"/>
                </a:solidFill>
              </a:rPr>
              <a:t>h</a:t>
            </a:r>
            <a:r>
              <a:rPr lang="fr-FR" dirty="0">
                <a:solidFill>
                  <a:srgbClr val="D2D3D4"/>
                </a:solidFill>
              </a:rPr>
              <a:t>10</a:t>
            </a:r>
            <a:r>
              <a:rPr dirty="0">
                <a:solidFill>
                  <a:srgbClr val="D2D3D4"/>
                </a:solidFill>
              </a:rPr>
              <a:t>  (+ 00h)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DE7DBF2C-C0A0-B8C8-C2DE-ACB4E4425AC9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13797444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310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313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4" name="Rectangle aux angles arrondis"/>
          <p:cNvSpPr/>
          <p:nvPr/>
        </p:nvSpPr>
        <p:spPr>
          <a:xfrm>
            <a:off x="8211225" y="7409706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DC602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31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317" name="Ligne"/>
          <p:cNvSpPr/>
          <p:nvPr/>
        </p:nvSpPr>
        <p:spPr>
          <a:xfrm flipV="1">
            <a:off x="8166729" y="7604740"/>
            <a:ext cx="1" cy="4717113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8" name="Jun 7th 2018…"/>
          <p:cNvSpPr txBox="1"/>
          <p:nvPr/>
        </p:nvSpPr>
        <p:spPr>
          <a:xfrm>
            <a:off x="6660002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22h  (+ 00h)</a:t>
            </a:r>
          </a:p>
        </p:txBody>
      </p:sp>
      <p:sp>
        <p:nvSpPr>
          <p:cNvPr id="319" name="Ligne"/>
          <p:cNvSpPr/>
          <p:nvPr/>
        </p:nvSpPr>
        <p:spPr>
          <a:xfrm flipV="1">
            <a:off x="13940602" y="7628184"/>
            <a:ext cx="1" cy="4670225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0" name="Jun 8th 2018…"/>
          <p:cNvSpPr txBox="1"/>
          <p:nvPr/>
        </p:nvSpPr>
        <p:spPr>
          <a:xfrm>
            <a:off x="12433876" y="11819398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Jun 8th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21h59  (+ 0</a:t>
            </a:r>
            <a:r>
              <a:rPr lang="fr-FR" dirty="0"/>
              <a:t>0</a:t>
            </a:r>
            <a:r>
              <a:rPr dirty="0"/>
              <a:t>h)</a:t>
            </a:r>
          </a:p>
        </p:txBody>
      </p:sp>
      <p:sp>
        <p:nvSpPr>
          <p:cNvPr id="321" name="Ligne"/>
          <p:cNvSpPr/>
          <p:nvPr/>
        </p:nvSpPr>
        <p:spPr>
          <a:xfrm flipV="1">
            <a:off x="11635316" y="4493612"/>
            <a:ext cx="1" cy="7680410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2" name="Jun 8th 2018…"/>
          <p:cNvSpPr txBox="1"/>
          <p:nvPr/>
        </p:nvSpPr>
        <p:spPr>
          <a:xfrm>
            <a:off x="10128588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Jun 8th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</a:t>
            </a:r>
            <a:r>
              <a:rPr lang="fr-FR" dirty="0"/>
              <a:t>0</a:t>
            </a:r>
            <a:r>
              <a:rPr dirty="0"/>
              <a:t>h59  (+ 00h)</a:t>
            </a:r>
          </a:p>
        </p:txBody>
      </p:sp>
      <p:sp>
        <p:nvSpPr>
          <p:cNvPr id="323" name="Ligne"/>
          <p:cNvSpPr/>
          <p:nvPr/>
        </p:nvSpPr>
        <p:spPr>
          <a:xfrm flipV="1">
            <a:off x="5917052" y="4620612"/>
            <a:ext cx="1" cy="7680409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4" name="Jun 7th 2018…"/>
          <p:cNvSpPr txBox="1"/>
          <p:nvPr/>
        </p:nvSpPr>
        <p:spPr>
          <a:xfrm>
            <a:off x="4410326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  (+ 00h)</a:t>
            </a:r>
          </a:p>
        </p:txBody>
      </p:sp>
      <p:sp>
        <p:nvSpPr>
          <p:cNvPr id="5" name="Event 1 ?">
            <a:extLst>
              <a:ext uri="{FF2B5EF4-FFF2-40B4-BE49-F238E27FC236}">
                <a16:creationId xmlns:a16="http://schemas.microsoft.com/office/drawing/2014/main" id="{2854283B-DD49-57D8-F767-2D12087ACD78}"/>
              </a:ext>
            </a:extLst>
          </p:cNvPr>
          <p:cNvSpPr txBox="1"/>
          <p:nvPr/>
        </p:nvSpPr>
        <p:spPr>
          <a:xfrm>
            <a:off x="11244334" y="9292470"/>
            <a:ext cx="3232822" cy="1004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100" b="0">
                <a:solidFill>
                  <a:srgbClr val="4EA8F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rPr lang="fr-FR" sz="4800" dirty="0">
                <a:solidFill>
                  <a:srgbClr val="D2D3D4"/>
                </a:solidFill>
              </a:rPr>
              <a:t>?</a:t>
            </a:r>
            <a:endParaRPr sz="4800" dirty="0">
              <a:solidFill>
                <a:srgbClr val="D2D3D4"/>
              </a:solidFill>
            </a:endParaRPr>
          </a:p>
        </p:txBody>
      </p:sp>
      <p:pic>
        <p:nvPicPr>
          <p:cNvPr id="6" name="pasted-image.pdf" descr="pasted-image.pdf">
            <a:extLst>
              <a:ext uri="{FF2B5EF4-FFF2-40B4-BE49-F238E27FC236}">
                <a16:creationId xmlns:a16="http://schemas.microsoft.com/office/drawing/2014/main" id="{52CD6F83-CD02-1983-0649-5087C49958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2448739" y="10308805"/>
            <a:ext cx="662850" cy="538566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Jun 7th 2018…">
            <a:extLst>
              <a:ext uri="{FF2B5EF4-FFF2-40B4-BE49-F238E27FC236}">
                <a16:creationId xmlns:a16="http://schemas.microsoft.com/office/drawing/2014/main" id="{36608659-002F-4B90-B99C-A7D12E7D127A}"/>
              </a:ext>
            </a:extLst>
          </p:cNvPr>
          <p:cNvSpPr txBox="1"/>
          <p:nvPr/>
        </p:nvSpPr>
        <p:spPr>
          <a:xfrm>
            <a:off x="11273182" y="10557227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D2D3D4"/>
                </a:solidFill>
              </a:rPr>
              <a:t>Jun </a:t>
            </a:r>
            <a:r>
              <a:rPr lang="fr-FR" dirty="0">
                <a:solidFill>
                  <a:srgbClr val="D2D3D4"/>
                </a:solidFill>
              </a:rPr>
              <a:t>8</a:t>
            </a:r>
            <a:r>
              <a:rPr dirty="0" err="1">
                <a:solidFill>
                  <a:srgbClr val="D2D3D4"/>
                </a:solidFill>
              </a:rPr>
              <a:t>th</a:t>
            </a:r>
            <a:r>
              <a:rPr dirty="0">
                <a:solidFill>
                  <a:srgbClr val="D2D3D4"/>
                </a:solidFill>
              </a:rPr>
              <a:t>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D2D3D4"/>
                </a:solidFill>
              </a:rPr>
              <a:t>2</a:t>
            </a:r>
            <a:r>
              <a:rPr lang="fr-FR" dirty="0">
                <a:solidFill>
                  <a:srgbClr val="D2D3D4"/>
                </a:solidFill>
              </a:rPr>
              <a:t>1</a:t>
            </a:r>
            <a:r>
              <a:rPr dirty="0">
                <a:solidFill>
                  <a:srgbClr val="D2D3D4"/>
                </a:solidFill>
              </a:rPr>
              <a:t>h</a:t>
            </a:r>
            <a:r>
              <a:rPr lang="fr-FR" dirty="0">
                <a:solidFill>
                  <a:srgbClr val="D2D3D4"/>
                </a:solidFill>
              </a:rPr>
              <a:t>10</a:t>
            </a:r>
            <a:r>
              <a:rPr dirty="0">
                <a:solidFill>
                  <a:srgbClr val="D2D3D4"/>
                </a:solidFill>
              </a:rPr>
              <a:t>  (+ 00h)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DE7DBF2C-C0A0-B8C8-C2DE-ACB4E4425AC9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" name="only if it’s June 8th - Paris time">
            <a:extLst>
              <a:ext uri="{FF2B5EF4-FFF2-40B4-BE49-F238E27FC236}">
                <a16:creationId xmlns:a16="http://schemas.microsoft.com/office/drawing/2014/main" id="{9E1969E4-CA09-63F5-93BA-7B8754547BC0}"/>
              </a:ext>
            </a:extLst>
          </p:cNvPr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4EA7E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lang="fr-FR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Answer</a:t>
            </a:r>
            <a:r>
              <a:rPr lang="fr-FR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r>
              <a:rPr lang="fr-FR" b="1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June 8</a:t>
            </a:r>
            <a:r>
              <a:rPr b="1" baseline="30000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lang="fr-FR" b="1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fr-FR" dirty="0">
                <a:solidFill>
                  <a:srgbClr val="FFFFFF"/>
                </a:solidFill>
              </a:rPr>
              <a:t>- if </a:t>
            </a:r>
            <a:r>
              <a:rPr lang="fr-FR" dirty="0" err="1">
                <a:solidFill>
                  <a:srgbClr val="FFFFFF"/>
                </a:solidFill>
              </a:rPr>
              <a:t>it’s</a:t>
            </a:r>
            <a:r>
              <a:rPr b="1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Paris time </a:t>
            </a:r>
          </a:p>
        </p:txBody>
      </p:sp>
    </p:spTree>
    <p:extLst>
      <p:ext uri="{BB962C8B-B14F-4D97-AF65-F5344CB8AC3E}">
        <p14:creationId xmlns:p14="http://schemas.microsoft.com/office/powerpoint/2010/main" val="2727891705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UTC (+00)"/>
          <p:cNvSpPr txBox="1"/>
          <p:nvPr/>
        </p:nvSpPr>
        <p:spPr>
          <a:xfrm>
            <a:off x="17755061" y="9143600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UTC (+00)</a:t>
            </a:r>
          </a:p>
        </p:txBody>
      </p:sp>
      <p:pic>
        <p:nvPicPr>
          <p:cNvPr id="310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3940431" y="3876842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1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10044408"/>
            <a:ext cx="12937635" cy="104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2" name="Grouper" descr="Grouper"/>
          <p:cNvPicPr>
            <a:picLocks noChangeAspect="1"/>
          </p:cNvPicPr>
          <p:nvPr/>
        </p:nvPicPr>
        <p:blipFill>
          <a:blip r:embed="rId2"/>
          <a:srcRect l="19430" t="20994" r="16463" b="72124"/>
          <a:stretch>
            <a:fillRect/>
          </a:stretch>
        </p:blipFill>
        <p:spPr>
          <a:xfrm>
            <a:off x="4298193" y="6960625"/>
            <a:ext cx="12937635" cy="10414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567" extrusionOk="0">
                <a:moveTo>
                  <a:pt x="20162" y="1"/>
                </a:moveTo>
                <a:cubicBezTo>
                  <a:pt x="20141" y="-9"/>
                  <a:pt x="20118" y="37"/>
                  <a:pt x="20098" y="141"/>
                </a:cubicBezTo>
                <a:cubicBezTo>
                  <a:pt x="20051" y="372"/>
                  <a:pt x="20065" y="550"/>
                  <a:pt x="20133" y="585"/>
                </a:cubicBezTo>
                <a:cubicBezTo>
                  <a:pt x="20194" y="616"/>
                  <a:pt x="20228" y="439"/>
                  <a:pt x="20209" y="199"/>
                </a:cubicBezTo>
                <a:cubicBezTo>
                  <a:pt x="20200" y="79"/>
                  <a:pt x="20182" y="12"/>
                  <a:pt x="20162" y="1"/>
                </a:cubicBezTo>
                <a:close/>
                <a:moveTo>
                  <a:pt x="20316" y="683"/>
                </a:moveTo>
                <a:cubicBezTo>
                  <a:pt x="20282" y="709"/>
                  <a:pt x="20489" y="1811"/>
                  <a:pt x="20776" y="3124"/>
                </a:cubicBezTo>
                <a:cubicBezTo>
                  <a:pt x="21324" y="5628"/>
                  <a:pt x="21485" y="6163"/>
                  <a:pt x="21310" y="4900"/>
                </a:cubicBezTo>
                <a:cubicBezTo>
                  <a:pt x="21175" y="3923"/>
                  <a:pt x="20398" y="622"/>
                  <a:pt x="20316" y="683"/>
                </a:cubicBezTo>
                <a:close/>
                <a:moveTo>
                  <a:pt x="21454" y="5746"/>
                </a:moveTo>
                <a:cubicBezTo>
                  <a:pt x="21447" y="5782"/>
                  <a:pt x="21447" y="5976"/>
                  <a:pt x="21453" y="6338"/>
                </a:cubicBezTo>
                <a:cubicBezTo>
                  <a:pt x="21464" y="6891"/>
                  <a:pt x="21387" y="7982"/>
                  <a:pt x="21282" y="8762"/>
                </a:cubicBezTo>
                <a:cubicBezTo>
                  <a:pt x="21128" y="9914"/>
                  <a:pt x="21076" y="10011"/>
                  <a:pt x="21005" y="9280"/>
                </a:cubicBezTo>
                <a:cubicBezTo>
                  <a:pt x="20934" y="8540"/>
                  <a:pt x="20925" y="8573"/>
                  <a:pt x="20953" y="9477"/>
                </a:cubicBezTo>
                <a:cubicBezTo>
                  <a:pt x="20978" y="10305"/>
                  <a:pt x="20823" y="11580"/>
                  <a:pt x="20329" y="14630"/>
                </a:cubicBezTo>
                <a:cubicBezTo>
                  <a:pt x="19968" y="16860"/>
                  <a:pt x="19608" y="19332"/>
                  <a:pt x="19528" y="20120"/>
                </a:cubicBezTo>
                <a:cubicBezTo>
                  <a:pt x="19448" y="20908"/>
                  <a:pt x="19399" y="21558"/>
                  <a:pt x="19418" y="21567"/>
                </a:cubicBezTo>
                <a:cubicBezTo>
                  <a:pt x="19470" y="21591"/>
                  <a:pt x="20972" y="12772"/>
                  <a:pt x="21252" y="10801"/>
                </a:cubicBezTo>
                <a:cubicBezTo>
                  <a:pt x="21516" y="8936"/>
                  <a:pt x="21600" y="7348"/>
                  <a:pt x="21499" y="6116"/>
                </a:cubicBezTo>
                <a:cubicBezTo>
                  <a:pt x="21476" y="5834"/>
                  <a:pt x="21461" y="5710"/>
                  <a:pt x="21454" y="5746"/>
                </a:cubicBezTo>
                <a:close/>
                <a:moveTo>
                  <a:pt x="19642" y="8097"/>
                </a:moveTo>
                <a:cubicBezTo>
                  <a:pt x="18857" y="8010"/>
                  <a:pt x="17369" y="8563"/>
                  <a:pt x="16685" y="9346"/>
                </a:cubicBezTo>
                <a:cubicBezTo>
                  <a:pt x="16023" y="10103"/>
                  <a:pt x="8977" y="11272"/>
                  <a:pt x="3453" y="11540"/>
                </a:cubicBezTo>
                <a:lnTo>
                  <a:pt x="0" y="11705"/>
                </a:lnTo>
                <a:lnTo>
                  <a:pt x="2960" y="12288"/>
                </a:lnTo>
                <a:cubicBezTo>
                  <a:pt x="4587" y="12607"/>
                  <a:pt x="6193" y="12955"/>
                  <a:pt x="6528" y="13069"/>
                </a:cubicBezTo>
                <a:cubicBezTo>
                  <a:pt x="6864" y="13183"/>
                  <a:pt x="7281" y="13379"/>
                  <a:pt x="7457" y="13504"/>
                </a:cubicBezTo>
                <a:cubicBezTo>
                  <a:pt x="7740" y="13706"/>
                  <a:pt x="8764" y="13466"/>
                  <a:pt x="14624" y="11803"/>
                </a:cubicBezTo>
                <a:cubicBezTo>
                  <a:pt x="15422" y="11577"/>
                  <a:pt x="16402" y="11088"/>
                  <a:pt x="16801" y="10718"/>
                </a:cubicBezTo>
                <a:cubicBezTo>
                  <a:pt x="17200" y="10349"/>
                  <a:pt x="18153" y="9823"/>
                  <a:pt x="18919" y="9551"/>
                </a:cubicBezTo>
                <a:cubicBezTo>
                  <a:pt x="19887" y="9207"/>
                  <a:pt x="20259" y="8860"/>
                  <a:pt x="20138" y="8409"/>
                </a:cubicBezTo>
                <a:cubicBezTo>
                  <a:pt x="20088" y="8223"/>
                  <a:pt x="19904" y="8125"/>
                  <a:pt x="19642" y="809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313" name="Rectangle aux angles arrondis"/>
          <p:cNvSpPr/>
          <p:nvPr/>
        </p:nvSpPr>
        <p:spPr>
          <a:xfrm>
            <a:off x="5927927" y="4337324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4" name="Rectangle aux angles arrondis"/>
          <p:cNvSpPr/>
          <p:nvPr/>
        </p:nvSpPr>
        <p:spPr>
          <a:xfrm>
            <a:off x="8211225" y="7409706"/>
            <a:ext cx="5715001" cy="236336"/>
          </a:xfrm>
          <a:prstGeom prst="roundRect">
            <a:avLst>
              <a:gd name="adj" fmla="val 50000"/>
            </a:avLst>
          </a:prstGeom>
          <a:solidFill>
            <a:srgbClr val="DC602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5" name="Paris (+02)"/>
          <p:cNvSpPr txBox="1"/>
          <p:nvPr/>
        </p:nvSpPr>
        <p:spPr>
          <a:xfrm>
            <a:off x="17755061" y="5987615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Paris (+02)</a:t>
            </a:r>
          </a:p>
        </p:txBody>
      </p:sp>
      <p:sp>
        <p:nvSpPr>
          <p:cNvPr id="316" name="Istanbul (+03)"/>
          <p:cNvSpPr txBox="1"/>
          <p:nvPr/>
        </p:nvSpPr>
        <p:spPr>
          <a:xfrm>
            <a:off x="17755061" y="3106736"/>
            <a:ext cx="6108398" cy="2595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 b="0">
                <a:solidFill>
                  <a:srgbClr val="81808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Istanbul (+03)</a:t>
            </a:r>
          </a:p>
        </p:txBody>
      </p:sp>
      <p:sp>
        <p:nvSpPr>
          <p:cNvPr id="317" name="Ligne"/>
          <p:cNvSpPr/>
          <p:nvPr/>
        </p:nvSpPr>
        <p:spPr>
          <a:xfrm flipV="1">
            <a:off x="8166729" y="7604740"/>
            <a:ext cx="1" cy="4717113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18" name="Jun 7th 2018…"/>
          <p:cNvSpPr txBox="1"/>
          <p:nvPr/>
        </p:nvSpPr>
        <p:spPr>
          <a:xfrm>
            <a:off x="6660002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22h  (+ 00h)</a:t>
            </a:r>
          </a:p>
        </p:txBody>
      </p:sp>
      <p:sp>
        <p:nvSpPr>
          <p:cNvPr id="319" name="Ligne"/>
          <p:cNvSpPr/>
          <p:nvPr/>
        </p:nvSpPr>
        <p:spPr>
          <a:xfrm flipV="1">
            <a:off x="13940602" y="7628184"/>
            <a:ext cx="1" cy="4670225"/>
          </a:xfrm>
          <a:prstGeom prst="line">
            <a:avLst/>
          </a:prstGeom>
          <a:ln w="12700">
            <a:solidFill>
              <a:srgbClr val="FF26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0" name="Jun 8th 2018…"/>
          <p:cNvSpPr txBox="1"/>
          <p:nvPr/>
        </p:nvSpPr>
        <p:spPr>
          <a:xfrm>
            <a:off x="12433876" y="11819398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Jun 8th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21h59  (+ 0</a:t>
            </a:r>
            <a:r>
              <a:rPr lang="fr-FR" dirty="0"/>
              <a:t>0</a:t>
            </a:r>
            <a:r>
              <a:rPr dirty="0"/>
              <a:t>h)</a:t>
            </a:r>
          </a:p>
        </p:txBody>
      </p:sp>
      <p:sp>
        <p:nvSpPr>
          <p:cNvPr id="321" name="Ligne"/>
          <p:cNvSpPr/>
          <p:nvPr/>
        </p:nvSpPr>
        <p:spPr>
          <a:xfrm flipV="1">
            <a:off x="11635316" y="4493612"/>
            <a:ext cx="1" cy="7680410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2" name="Jun 8th 2018…"/>
          <p:cNvSpPr txBox="1"/>
          <p:nvPr/>
        </p:nvSpPr>
        <p:spPr>
          <a:xfrm>
            <a:off x="10128588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Jun 8th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/>
              <a:t>2</a:t>
            </a:r>
            <a:r>
              <a:rPr lang="fr-FR" dirty="0"/>
              <a:t>0</a:t>
            </a:r>
            <a:r>
              <a:rPr dirty="0"/>
              <a:t>h59  (+ 00h)</a:t>
            </a:r>
          </a:p>
        </p:txBody>
      </p:sp>
      <p:sp>
        <p:nvSpPr>
          <p:cNvPr id="323" name="Ligne"/>
          <p:cNvSpPr/>
          <p:nvPr/>
        </p:nvSpPr>
        <p:spPr>
          <a:xfrm flipV="1">
            <a:off x="5917052" y="4620612"/>
            <a:ext cx="1" cy="7680409"/>
          </a:xfrm>
          <a:prstGeom prst="line">
            <a:avLst/>
          </a:prstGeom>
          <a:ln w="12700">
            <a:solidFill>
              <a:srgbClr val="00F900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24" name="Jun 7th 2018…"/>
          <p:cNvSpPr txBox="1"/>
          <p:nvPr/>
        </p:nvSpPr>
        <p:spPr>
          <a:xfrm>
            <a:off x="4410326" y="11819399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Jun 7th 2018 </a:t>
            </a:r>
          </a:p>
          <a:p>
            <a:pPr>
              <a:defRPr sz="2200" b="0">
                <a:solidFill>
                  <a:srgbClr val="00F90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21h  (+ 00h)</a:t>
            </a:r>
          </a:p>
        </p:txBody>
      </p:sp>
      <p:sp>
        <p:nvSpPr>
          <p:cNvPr id="327" name="only if it’s June 8th - Paris time"/>
          <p:cNvSpPr txBox="1"/>
          <p:nvPr/>
        </p:nvSpPr>
        <p:spPr>
          <a:xfrm>
            <a:off x="1473200" y="588898"/>
            <a:ext cx="21437600" cy="1333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6000" b="0">
                <a:solidFill>
                  <a:srgbClr val="4EA7E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lang="fr-FR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Answer</a:t>
            </a:r>
            <a:r>
              <a:rPr lang="fr-FR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r>
              <a:rPr lang="fr-FR" b="1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dirty="0">
                <a:solidFill>
                  <a:srgbClr val="02F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June </a:t>
            </a:r>
            <a:r>
              <a:rPr lang="fr-FR" b="1" dirty="0">
                <a:solidFill>
                  <a:srgbClr val="02F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</a:t>
            </a:r>
            <a:r>
              <a:rPr b="1" baseline="30000" dirty="0" err="1">
                <a:solidFill>
                  <a:srgbClr val="02F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lang="fr-FR" b="1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fr-FR" dirty="0">
                <a:solidFill>
                  <a:srgbClr val="FFFFFF"/>
                </a:solidFill>
              </a:rPr>
              <a:t>- if </a:t>
            </a:r>
            <a:r>
              <a:rPr lang="fr-FR" dirty="0" err="1">
                <a:solidFill>
                  <a:srgbClr val="FFFFFF"/>
                </a:solidFill>
              </a:rPr>
              <a:t>it’s</a:t>
            </a:r>
            <a:r>
              <a:rPr b="1" dirty="0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fr-FR" b="1" dirty="0">
                <a:solidFill>
                  <a:srgbClr val="02F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Istanbul </a:t>
            </a:r>
            <a:r>
              <a:rPr b="1" dirty="0">
                <a:solidFill>
                  <a:srgbClr val="02F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 </a:t>
            </a:r>
          </a:p>
        </p:txBody>
      </p:sp>
      <p:sp>
        <p:nvSpPr>
          <p:cNvPr id="5" name="Event 1 ?">
            <a:extLst>
              <a:ext uri="{FF2B5EF4-FFF2-40B4-BE49-F238E27FC236}">
                <a16:creationId xmlns:a16="http://schemas.microsoft.com/office/drawing/2014/main" id="{2854283B-DD49-57D8-F767-2D12087ACD78}"/>
              </a:ext>
            </a:extLst>
          </p:cNvPr>
          <p:cNvSpPr txBox="1"/>
          <p:nvPr/>
        </p:nvSpPr>
        <p:spPr>
          <a:xfrm>
            <a:off x="11244334" y="9292470"/>
            <a:ext cx="3232822" cy="1004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100" b="0">
                <a:solidFill>
                  <a:srgbClr val="4EA8F0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rPr lang="fr-FR" sz="4800" dirty="0">
                <a:solidFill>
                  <a:srgbClr val="D2D3D4"/>
                </a:solidFill>
              </a:rPr>
              <a:t>?</a:t>
            </a:r>
            <a:endParaRPr sz="4800" dirty="0">
              <a:solidFill>
                <a:srgbClr val="D2D3D4"/>
              </a:solidFill>
            </a:endParaRPr>
          </a:p>
        </p:txBody>
      </p:sp>
      <p:pic>
        <p:nvPicPr>
          <p:cNvPr id="6" name="pasted-image.pdf" descr="pasted-image.pdf">
            <a:extLst>
              <a:ext uri="{FF2B5EF4-FFF2-40B4-BE49-F238E27FC236}">
                <a16:creationId xmlns:a16="http://schemas.microsoft.com/office/drawing/2014/main" id="{52CD6F83-CD02-1983-0649-5087C49958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2448739" y="10308805"/>
            <a:ext cx="662850" cy="538566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Jun 7th 2018…">
            <a:extLst>
              <a:ext uri="{FF2B5EF4-FFF2-40B4-BE49-F238E27FC236}">
                <a16:creationId xmlns:a16="http://schemas.microsoft.com/office/drawing/2014/main" id="{36608659-002F-4B90-B99C-A7D12E7D127A}"/>
              </a:ext>
            </a:extLst>
          </p:cNvPr>
          <p:cNvSpPr txBox="1"/>
          <p:nvPr/>
        </p:nvSpPr>
        <p:spPr>
          <a:xfrm>
            <a:off x="11273182" y="10557227"/>
            <a:ext cx="3013454" cy="1741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D2D3D4"/>
                </a:solidFill>
              </a:rPr>
              <a:t>Jun </a:t>
            </a:r>
            <a:r>
              <a:rPr lang="fr-FR" dirty="0">
                <a:solidFill>
                  <a:srgbClr val="D2D3D4"/>
                </a:solidFill>
              </a:rPr>
              <a:t>8</a:t>
            </a:r>
            <a:r>
              <a:rPr dirty="0" err="1">
                <a:solidFill>
                  <a:srgbClr val="D2D3D4"/>
                </a:solidFill>
              </a:rPr>
              <a:t>th</a:t>
            </a:r>
            <a:r>
              <a:rPr dirty="0">
                <a:solidFill>
                  <a:srgbClr val="D2D3D4"/>
                </a:solidFill>
              </a:rPr>
              <a:t> 2018 </a:t>
            </a:r>
          </a:p>
          <a:p>
            <a:pPr>
              <a:defRPr sz="2200" b="0">
                <a:solidFill>
                  <a:srgbClr val="DC602A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rPr dirty="0">
                <a:solidFill>
                  <a:srgbClr val="D2D3D4"/>
                </a:solidFill>
              </a:rPr>
              <a:t>2</a:t>
            </a:r>
            <a:r>
              <a:rPr lang="fr-FR" dirty="0">
                <a:solidFill>
                  <a:srgbClr val="D2D3D4"/>
                </a:solidFill>
              </a:rPr>
              <a:t>1</a:t>
            </a:r>
            <a:r>
              <a:rPr dirty="0">
                <a:solidFill>
                  <a:srgbClr val="D2D3D4"/>
                </a:solidFill>
              </a:rPr>
              <a:t>h</a:t>
            </a:r>
            <a:r>
              <a:rPr lang="fr-FR" dirty="0">
                <a:solidFill>
                  <a:srgbClr val="D2D3D4"/>
                </a:solidFill>
              </a:rPr>
              <a:t>10</a:t>
            </a:r>
            <a:r>
              <a:rPr dirty="0">
                <a:solidFill>
                  <a:srgbClr val="D2D3D4"/>
                </a:solidFill>
              </a:rPr>
              <a:t>  (+ 00h)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DE7DBF2C-C0A0-B8C8-C2DE-ACB4E4425AC9}"/>
              </a:ext>
            </a:extLst>
          </p:cNvPr>
          <p:cNvCxnSpPr>
            <a:cxnSpLocks/>
          </p:cNvCxnSpPr>
          <p:nvPr/>
        </p:nvCxnSpPr>
        <p:spPr>
          <a:xfrm>
            <a:off x="10049540" y="9912827"/>
            <a:ext cx="0" cy="1288800"/>
          </a:xfrm>
          <a:prstGeom prst="line">
            <a:avLst/>
          </a:prstGeom>
          <a:noFill/>
          <a:ln w="127000" cap="flat">
            <a:solidFill>
              <a:srgbClr val="81808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041048252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Istanbul lead-xlarge.jpg" descr="Istanbul lead-xlar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2648" y="-460797"/>
            <a:ext cx="25608105" cy="16085090"/>
          </a:xfrm>
          <a:prstGeom prst="rect">
            <a:avLst/>
          </a:prstGeom>
          <a:ln w="12700">
            <a:miter lim="400000"/>
          </a:ln>
        </p:spPr>
      </p:pic>
      <p:sp>
        <p:nvSpPr>
          <p:cNvPr id="330" name="Rectangle"/>
          <p:cNvSpPr/>
          <p:nvPr/>
        </p:nvSpPr>
        <p:spPr>
          <a:xfrm>
            <a:off x="-546487" y="11201272"/>
            <a:ext cx="25745825" cy="3078512"/>
          </a:xfrm>
          <a:prstGeom prst="rect">
            <a:avLst/>
          </a:prstGeom>
          <a:solidFill>
            <a:srgbClr val="000000">
              <a:alpha val="71648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sp>
        <p:nvSpPr>
          <p:cNvPr id="331" name="June 8th Paris  != June 8th Istanbul"/>
          <p:cNvSpPr txBox="1"/>
          <p:nvPr/>
        </p:nvSpPr>
        <p:spPr>
          <a:xfrm>
            <a:off x="2018086" y="10744520"/>
            <a:ext cx="20347828" cy="3452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6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June 8th Paris</a:t>
            </a:r>
            <a:r>
              <a:t>  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!= </a:t>
            </a:r>
            <a:r>
              <a:rPr b="1">
                <a:solidFill>
                  <a:srgbClr val="F7CE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June 8th Istanbul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rouper"/>
          <p:cNvGrpSpPr/>
          <p:nvPr/>
        </p:nvGrpSpPr>
        <p:grpSpPr>
          <a:xfrm>
            <a:off x="6252658" y="5913108"/>
            <a:ext cx="11163442" cy="5857584"/>
            <a:chOff x="259953" y="0"/>
            <a:chExt cx="11163441" cy="5857582"/>
          </a:xfrm>
        </p:grpSpPr>
        <p:sp>
          <p:nvSpPr>
            <p:cNvPr id="335" name="UTC (+00)"/>
            <p:cNvSpPr txBox="1"/>
            <p:nvPr/>
          </p:nvSpPr>
          <p:spPr>
            <a:xfrm>
              <a:off x="8000688" y="3382624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>
                <a:defRPr sz="6000" b="0">
                  <a:solidFill>
                    <a:srgbClr val="818080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UTC (+00)</a:t>
              </a:r>
            </a:p>
          </p:txBody>
        </p:sp>
        <p:pic>
          <p:nvPicPr>
            <p:cNvPr id="336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259953" y="431680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37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460417" y="3887541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38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460417" y="2159610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339" name="Rectangle aux angles arrondis"/>
            <p:cNvSpPr/>
            <p:nvPr/>
          </p:nvSpPr>
          <p:spPr>
            <a:xfrm>
              <a:off x="1373612" y="689533"/>
              <a:ext cx="3202276" cy="132426"/>
            </a:xfrm>
            <a:prstGeom prst="roundRect">
              <a:avLst>
                <a:gd name="adj" fmla="val 50000"/>
              </a:avLst>
            </a:prstGeom>
            <a:solidFill>
              <a:srgbClr val="00F9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40" name="Rectangle aux angles arrondis"/>
            <p:cNvSpPr/>
            <p:nvPr/>
          </p:nvSpPr>
          <p:spPr>
            <a:xfrm>
              <a:off x="2653008" y="2411075"/>
              <a:ext cx="3202276" cy="132426"/>
            </a:xfrm>
            <a:prstGeom prst="roundRect">
              <a:avLst>
                <a:gd name="adj" fmla="val 50000"/>
              </a:avLst>
            </a:prstGeom>
            <a:solidFill>
              <a:srgbClr val="DC602A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41" name="Paris (+02)"/>
            <p:cNvSpPr txBox="1"/>
            <p:nvPr/>
          </p:nvSpPr>
          <p:spPr>
            <a:xfrm>
              <a:off x="8000688" y="1614237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 defTabSz="800735">
                <a:defRPr sz="5820" b="0">
                  <a:solidFill>
                    <a:srgbClr val="818080"/>
                  </a:solidFill>
                  <a:effectLst>
                    <a:outerShdw blurRad="49276" dist="36957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Paris (+02)</a:t>
              </a:r>
            </a:p>
          </p:txBody>
        </p:sp>
        <p:sp>
          <p:nvSpPr>
            <p:cNvPr id="342" name="Istanbul (+03)"/>
            <p:cNvSpPr txBox="1"/>
            <p:nvPr/>
          </p:nvSpPr>
          <p:spPr>
            <a:xfrm>
              <a:off x="8000688" y="0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lnSpcReduction="10000"/>
            </a:bodyPr>
            <a:lstStyle>
              <a:lvl1pPr defTabSz="635634">
                <a:defRPr sz="4619" b="0">
                  <a:solidFill>
                    <a:srgbClr val="818080"/>
                  </a:solidFill>
                  <a:effectLst>
                    <a:outerShdw blurRad="39116" dist="29337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Istanbul (+03)</a:t>
              </a:r>
            </a:p>
          </p:txBody>
        </p:sp>
        <p:sp>
          <p:nvSpPr>
            <p:cNvPr id="343" name="Ligne"/>
            <p:cNvSpPr/>
            <p:nvPr/>
          </p:nvSpPr>
          <p:spPr>
            <a:xfrm flipV="1">
              <a:off x="2628075" y="2520358"/>
              <a:ext cx="1" cy="2643131"/>
            </a:xfrm>
            <a:prstGeom prst="line">
              <a:avLst/>
            </a:prstGeom>
            <a:noFill/>
            <a:ln w="12700" cap="flat">
              <a:solidFill>
                <a:srgbClr val="FF26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44" name="Jun 7th 2018…"/>
            <p:cNvSpPr txBox="1"/>
            <p:nvPr/>
          </p:nvSpPr>
          <p:spPr>
            <a:xfrm>
              <a:off x="1783815" y="4881950"/>
              <a:ext cx="1688523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DC602A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DC602A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22h  (+ 00h)</a:t>
              </a:r>
            </a:p>
          </p:txBody>
        </p:sp>
        <p:sp>
          <p:nvSpPr>
            <p:cNvPr id="345" name="Ligne"/>
            <p:cNvSpPr/>
            <p:nvPr/>
          </p:nvSpPr>
          <p:spPr>
            <a:xfrm flipV="1">
              <a:off x="5863339" y="2533494"/>
              <a:ext cx="1" cy="2616859"/>
            </a:xfrm>
            <a:prstGeom prst="line">
              <a:avLst/>
            </a:prstGeom>
            <a:noFill/>
            <a:ln w="12700" cap="flat">
              <a:solidFill>
                <a:srgbClr val="FF26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46" name="Jun 8th 2018…"/>
            <p:cNvSpPr txBox="1"/>
            <p:nvPr/>
          </p:nvSpPr>
          <p:spPr>
            <a:xfrm>
              <a:off x="5019078" y="4881949"/>
              <a:ext cx="1688523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DC602A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DC602A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(+ 02h)</a:t>
              </a:r>
            </a:p>
          </p:txBody>
        </p:sp>
        <p:sp>
          <p:nvSpPr>
            <p:cNvPr id="347" name="Ligne"/>
            <p:cNvSpPr/>
            <p:nvPr/>
          </p:nvSpPr>
          <p:spPr>
            <a:xfrm flipV="1">
              <a:off x="4571622" y="777106"/>
              <a:ext cx="1" cy="4303549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48" name="Jun 8th 2018…"/>
            <p:cNvSpPr txBox="1"/>
            <p:nvPr/>
          </p:nvSpPr>
          <p:spPr>
            <a:xfrm>
              <a:off x="3727360" y="4881950"/>
              <a:ext cx="1688524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(+ 00h)</a:t>
              </a:r>
            </a:p>
          </p:txBody>
        </p:sp>
        <p:sp>
          <p:nvSpPr>
            <p:cNvPr id="349" name="Ligne"/>
            <p:cNvSpPr/>
            <p:nvPr/>
          </p:nvSpPr>
          <p:spPr>
            <a:xfrm flipV="1">
              <a:off x="1367519" y="848266"/>
              <a:ext cx="1" cy="4303550"/>
            </a:xfrm>
            <a:prstGeom prst="line">
              <a:avLst/>
            </a:prstGeom>
            <a:noFill/>
            <a:ln w="12700" cap="flat">
              <a:solidFill>
                <a:srgbClr val="00F900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50" name="Jun 7th 2018…"/>
            <p:cNvSpPr txBox="1"/>
            <p:nvPr/>
          </p:nvSpPr>
          <p:spPr>
            <a:xfrm>
              <a:off x="523257" y="4881950"/>
              <a:ext cx="1688524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00F900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  (+ 00h)</a:t>
              </a:r>
            </a:p>
          </p:txBody>
        </p:sp>
      </p:grpSp>
      <p:sp>
        <p:nvSpPr>
          <p:cNvPr id="352" name="June 8th Paris time   !=  June 8th Istanbul time"/>
          <p:cNvSpPr txBox="1"/>
          <p:nvPr/>
        </p:nvSpPr>
        <p:spPr>
          <a:xfrm>
            <a:off x="1473200" y="1323134"/>
            <a:ext cx="21437600" cy="3452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6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June 8th Paris</a:t>
            </a:r>
            <a:r>
              <a:t> time   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!= </a:t>
            </a:r>
            <a:r>
              <a:t> </a:t>
            </a:r>
            <a:r>
              <a:rPr b="1">
                <a:solidFill>
                  <a:srgbClr val="00F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June 8th Istanbul</a:t>
            </a:r>
            <a:r>
              <a:t> time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UTC Time is mandatory to store &amp; compare events"/>
          <p:cNvSpPr txBox="1"/>
          <p:nvPr/>
        </p:nvSpPr>
        <p:spPr>
          <a:xfrm>
            <a:off x="1473200" y="2569967"/>
            <a:ext cx="21437600" cy="275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6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UTC Time is mandatory</a:t>
            </a:r>
            <a:r>
              <a:t> to store &amp; compare events</a:t>
            </a:r>
          </a:p>
        </p:txBody>
      </p:sp>
      <p:grpSp>
        <p:nvGrpSpPr>
          <p:cNvPr id="370" name="Grouper"/>
          <p:cNvGrpSpPr/>
          <p:nvPr/>
        </p:nvGrpSpPr>
        <p:grpSpPr>
          <a:xfrm>
            <a:off x="6252658" y="5913108"/>
            <a:ext cx="11163442" cy="5857584"/>
            <a:chOff x="259953" y="0"/>
            <a:chExt cx="11163441" cy="5857582"/>
          </a:xfrm>
        </p:grpSpPr>
        <p:sp>
          <p:nvSpPr>
            <p:cNvPr id="355" name="UTC (+00)"/>
            <p:cNvSpPr txBox="1"/>
            <p:nvPr/>
          </p:nvSpPr>
          <p:spPr>
            <a:xfrm>
              <a:off x="8000688" y="3382624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>
                <a:defRPr sz="6000" b="0">
                  <a:solidFill>
                    <a:srgbClr val="818080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UTC (+00)</a:t>
              </a:r>
            </a:p>
          </p:txBody>
        </p:sp>
        <p:pic>
          <p:nvPicPr>
            <p:cNvPr id="356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259953" y="431680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57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460417" y="3887541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58" name="Grouper" descr="Grouper"/>
            <p:cNvPicPr>
              <a:picLocks noChangeAspect="1"/>
            </p:cNvPicPr>
            <p:nvPr/>
          </p:nvPicPr>
          <p:blipFill>
            <a:blip r:embed="rId2"/>
            <a:srcRect l="19430" t="20996" r="16463" b="72124"/>
            <a:stretch>
              <a:fillRect/>
            </a:stretch>
          </p:blipFill>
          <p:spPr>
            <a:xfrm>
              <a:off x="460417" y="2159610"/>
              <a:ext cx="7249354" cy="583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2" y="1"/>
                  </a:moveTo>
                  <a:cubicBezTo>
                    <a:pt x="20142" y="-9"/>
                    <a:pt x="20119" y="29"/>
                    <a:pt x="20098" y="133"/>
                  </a:cubicBezTo>
                  <a:cubicBezTo>
                    <a:pt x="20052" y="364"/>
                    <a:pt x="20065" y="539"/>
                    <a:pt x="20132" y="573"/>
                  </a:cubicBezTo>
                  <a:cubicBezTo>
                    <a:pt x="20193" y="605"/>
                    <a:pt x="20228" y="432"/>
                    <a:pt x="20209" y="192"/>
                  </a:cubicBezTo>
                  <a:cubicBezTo>
                    <a:pt x="20199" y="72"/>
                    <a:pt x="20182" y="12"/>
                    <a:pt x="20162" y="1"/>
                  </a:cubicBezTo>
                  <a:close/>
                  <a:moveTo>
                    <a:pt x="20316" y="676"/>
                  </a:moveTo>
                  <a:cubicBezTo>
                    <a:pt x="20282" y="702"/>
                    <a:pt x="20489" y="1798"/>
                    <a:pt x="20776" y="3111"/>
                  </a:cubicBezTo>
                  <a:cubicBezTo>
                    <a:pt x="21324" y="5615"/>
                    <a:pt x="21485" y="6151"/>
                    <a:pt x="21310" y="4887"/>
                  </a:cubicBezTo>
                  <a:cubicBezTo>
                    <a:pt x="21175" y="3910"/>
                    <a:pt x="20398" y="615"/>
                    <a:pt x="20316" y="676"/>
                  </a:cubicBezTo>
                  <a:close/>
                  <a:moveTo>
                    <a:pt x="21454" y="5737"/>
                  </a:moveTo>
                  <a:cubicBezTo>
                    <a:pt x="21447" y="5773"/>
                    <a:pt x="21446" y="5977"/>
                    <a:pt x="21453" y="6339"/>
                  </a:cubicBezTo>
                  <a:cubicBezTo>
                    <a:pt x="21463" y="6892"/>
                    <a:pt x="21386" y="7980"/>
                    <a:pt x="21282" y="8760"/>
                  </a:cubicBezTo>
                  <a:cubicBezTo>
                    <a:pt x="21128" y="9911"/>
                    <a:pt x="21076" y="10004"/>
                    <a:pt x="21005" y="9273"/>
                  </a:cubicBezTo>
                  <a:cubicBezTo>
                    <a:pt x="20933" y="8533"/>
                    <a:pt x="20924" y="8574"/>
                    <a:pt x="20952" y="9478"/>
                  </a:cubicBezTo>
                  <a:cubicBezTo>
                    <a:pt x="20977" y="10306"/>
                    <a:pt x="20823" y="11576"/>
                    <a:pt x="20329" y="14628"/>
                  </a:cubicBezTo>
                  <a:cubicBezTo>
                    <a:pt x="19968" y="16858"/>
                    <a:pt x="19608" y="19326"/>
                    <a:pt x="19529" y="20114"/>
                  </a:cubicBezTo>
                  <a:cubicBezTo>
                    <a:pt x="19449" y="20903"/>
                    <a:pt x="19399" y="21558"/>
                    <a:pt x="19418" y="21567"/>
                  </a:cubicBezTo>
                  <a:cubicBezTo>
                    <a:pt x="19470" y="21591"/>
                    <a:pt x="20972" y="12770"/>
                    <a:pt x="21251" y="10799"/>
                  </a:cubicBezTo>
                  <a:cubicBezTo>
                    <a:pt x="21516" y="8934"/>
                    <a:pt x="21600" y="7336"/>
                    <a:pt x="21499" y="6104"/>
                  </a:cubicBezTo>
                  <a:cubicBezTo>
                    <a:pt x="21476" y="5822"/>
                    <a:pt x="21461" y="5702"/>
                    <a:pt x="21454" y="5737"/>
                  </a:cubicBezTo>
                  <a:close/>
                  <a:moveTo>
                    <a:pt x="19642" y="8085"/>
                  </a:moveTo>
                  <a:cubicBezTo>
                    <a:pt x="18856" y="7999"/>
                    <a:pt x="17368" y="8549"/>
                    <a:pt x="16684" y="9332"/>
                  </a:cubicBezTo>
                  <a:cubicBezTo>
                    <a:pt x="16022" y="10089"/>
                    <a:pt x="8977" y="11264"/>
                    <a:pt x="3453" y="11532"/>
                  </a:cubicBezTo>
                  <a:lnTo>
                    <a:pt x="0" y="11708"/>
                  </a:lnTo>
                  <a:lnTo>
                    <a:pt x="2960" y="12280"/>
                  </a:lnTo>
                  <a:cubicBezTo>
                    <a:pt x="4588" y="12599"/>
                    <a:pt x="6193" y="12959"/>
                    <a:pt x="6528" y="13073"/>
                  </a:cubicBezTo>
                  <a:cubicBezTo>
                    <a:pt x="6864" y="13186"/>
                    <a:pt x="7282" y="13373"/>
                    <a:pt x="7458" y="13498"/>
                  </a:cubicBezTo>
                  <a:cubicBezTo>
                    <a:pt x="7741" y="13700"/>
                    <a:pt x="8764" y="13459"/>
                    <a:pt x="14624" y="11796"/>
                  </a:cubicBezTo>
                  <a:cubicBezTo>
                    <a:pt x="15422" y="11570"/>
                    <a:pt x="16402" y="11080"/>
                    <a:pt x="16801" y="10711"/>
                  </a:cubicBezTo>
                  <a:cubicBezTo>
                    <a:pt x="17200" y="10341"/>
                    <a:pt x="18153" y="9824"/>
                    <a:pt x="18919" y="9552"/>
                  </a:cubicBezTo>
                  <a:cubicBezTo>
                    <a:pt x="19887" y="9208"/>
                    <a:pt x="20258" y="8858"/>
                    <a:pt x="20137" y="8407"/>
                  </a:cubicBezTo>
                  <a:cubicBezTo>
                    <a:pt x="20087" y="8222"/>
                    <a:pt x="19904" y="8113"/>
                    <a:pt x="19642" y="8085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359" name="Paris (+02)"/>
            <p:cNvSpPr txBox="1"/>
            <p:nvPr/>
          </p:nvSpPr>
          <p:spPr>
            <a:xfrm>
              <a:off x="8000688" y="1614237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 defTabSz="800735">
                <a:defRPr sz="5820" b="0">
                  <a:solidFill>
                    <a:srgbClr val="818080"/>
                  </a:solidFill>
                  <a:effectLst>
                    <a:outerShdw blurRad="49276" dist="36957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Paris (+02)</a:t>
              </a:r>
            </a:p>
          </p:txBody>
        </p:sp>
        <p:sp>
          <p:nvSpPr>
            <p:cNvPr id="360" name="Istanbul (+03)"/>
            <p:cNvSpPr txBox="1"/>
            <p:nvPr/>
          </p:nvSpPr>
          <p:spPr>
            <a:xfrm>
              <a:off x="8000688" y="0"/>
              <a:ext cx="3422707" cy="145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lnSpcReduction="10000"/>
            </a:bodyPr>
            <a:lstStyle>
              <a:lvl1pPr defTabSz="635634">
                <a:defRPr sz="4619" b="0">
                  <a:solidFill>
                    <a:srgbClr val="818080"/>
                  </a:solidFill>
                  <a:effectLst>
                    <a:outerShdw blurRad="39116" dist="29337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Istanbul (+03)</a:t>
              </a:r>
            </a:p>
          </p:txBody>
        </p:sp>
        <p:sp>
          <p:nvSpPr>
            <p:cNvPr id="361" name="Ligne"/>
            <p:cNvSpPr/>
            <p:nvPr/>
          </p:nvSpPr>
          <p:spPr>
            <a:xfrm flipV="1">
              <a:off x="2628075" y="2520358"/>
              <a:ext cx="1" cy="2643131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62" name="Jun 7th 2018…"/>
            <p:cNvSpPr txBox="1"/>
            <p:nvPr/>
          </p:nvSpPr>
          <p:spPr>
            <a:xfrm>
              <a:off x="1783815" y="4881950"/>
              <a:ext cx="1688523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22h  (+ 00h)</a:t>
              </a:r>
            </a:p>
          </p:txBody>
        </p:sp>
        <p:sp>
          <p:nvSpPr>
            <p:cNvPr id="363" name="Ligne"/>
            <p:cNvSpPr/>
            <p:nvPr/>
          </p:nvSpPr>
          <p:spPr>
            <a:xfrm flipV="1">
              <a:off x="5863339" y="2533494"/>
              <a:ext cx="1" cy="2616859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64" name="Jun 8th 2018…"/>
            <p:cNvSpPr txBox="1"/>
            <p:nvPr/>
          </p:nvSpPr>
          <p:spPr>
            <a:xfrm>
              <a:off x="5019078" y="4881949"/>
              <a:ext cx="1688523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(+ 02h)</a:t>
              </a:r>
            </a:p>
          </p:txBody>
        </p:sp>
        <p:sp>
          <p:nvSpPr>
            <p:cNvPr id="365" name="Ligne"/>
            <p:cNvSpPr/>
            <p:nvPr/>
          </p:nvSpPr>
          <p:spPr>
            <a:xfrm flipV="1">
              <a:off x="4571622" y="777106"/>
              <a:ext cx="1" cy="4303549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66" name="Jun 8th 2018…"/>
            <p:cNvSpPr txBox="1"/>
            <p:nvPr/>
          </p:nvSpPr>
          <p:spPr>
            <a:xfrm>
              <a:off x="3727360" y="4881950"/>
              <a:ext cx="1688524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(+ 00h)</a:t>
              </a:r>
            </a:p>
          </p:txBody>
        </p:sp>
        <p:sp>
          <p:nvSpPr>
            <p:cNvPr id="367" name="Ligne"/>
            <p:cNvSpPr/>
            <p:nvPr/>
          </p:nvSpPr>
          <p:spPr>
            <a:xfrm flipV="1">
              <a:off x="1367519" y="848266"/>
              <a:ext cx="1" cy="4303550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68" name="Jun 7th 2018…"/>
            <p:cNvSpPr txBox="1"/>
            <p:nvPr/>
          </p:nvSpPr>
          <p:spPr>
            <a:xfrm>
              <a:off x="523257" y="4881950"/>
              <a:ext cx="1688524" cy="975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  (+ 00h)</a:t>
              </a:r>
            </a:p>
          </p:txBody>
        </p:sp>
        <p:sp>
          <p:nvSpPr>
            <p:cNvPr id="369" name="Rectangle aux angles arrondis"/>
            <p:cNvSpPr/>
            <p:nvPr/>
          </p:nvSpPr>
          <p:spPr>
            <a:xfrm>
              <a:off x="1373612" y="4155575"/>
              <a:ext cx="4497676" cy="132426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UTC is mandatory but not enough"/>
          <p:cNvSpPr txBox="1"/>
          <p:nvPr/>
        </p:nvSpPr>
        <p:spPr>
          <a:xfrm>
            <a:off x="1473200" y="5480110"/>
            <a:ext cx="21437600" cy="2755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6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UTC is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mandatory</a:t>
            </a:r>
            <a:r>
              <a:t> but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not enough</a:t>
            </a:r>
          </a:p>
        </p:txBody>
      </p:sp>
      <p:grpSp>
        <p:nvGrpSpPr>
          <p:cNvPr id="388" name="Grouper"/>
          <p:cNvGrpSpPr/>
          <p:nvPr/>
        </p:nvGrpSpPr>
        <p:grpSpPr>
          <a:xfrm>
            <a:off x="8460513" y="7786955"/>
            <a:ext cx="7640774" cy="4009137"/>
            <a:chOff x="177799" y="0"/>
            <a:chExt cx="7640772" cy="4009135"/>
          </a:xfrm>
        </p:grpSpPr>
        <p:sp>
          <p:nvSpPr>
            <p:cNvPr id="373" name="UTC (+00)"/>
            <p:cNvSpPr txBox="1"/>
            <p:nvPr/>
          </p:nvSpPr>
          <p:spPr>
            <a:xfrm>
              <a:off x="5475952" y="2315187"/>
              <a:ext cx="2342621" cy="9955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 defTabSz="553084">
                <a:defRPr sz="4020" b="0">
                  <a:solidFill>
                    <a:srgbClr val="818080"/>
                  </a:solidFill>
                  <a:effectLst>
                    <a:outerShdw blurRad="34036" dist="25527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UTC (+00)</a:t>
              </a:r>
            </a:p>
          </p:txBody>
        </p:sp>
        <p:pic>
          <p:nvPicPr>
            <p:cNvPr id="374" name="Grouper" descr="Grouper"/>
            <p:cNvPicPr>
              <a:picLocks noChangeAspect="1"/>
            </p:cNvPicPr>
            <p:nvPr/>
          </p:nvPicPr>
          <p:blipFill>
            <a:blip r:embed="rId2"/>
            <a:srcRect l="19429" t="20995" r="16464" b="72126"/>
            <a:stretch>
              <a:fillRect/>
            </a:stretch>
          </p:blipFill>
          <p:spPr>
            <a:xfrm>
              <a:off x="177799" y="295377"/>
              <a:ext cx="4961792" cy="399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1" h="21567" extrusionOk="0">
                  <a:moveTo>
                    <a:pt x="20162" y="1"/>
                  </a:moveTo>
                  <a:cubicBezTo>
                    <a:pt x="20142" y="-9"/>
                    <a:pt x="20119" y="47"/>
                    <a:pt x="20098" y="151"/>
                  </a:cubicBezTo>
                  <a:cubicBezTo>
                    <a:pt x="20052" y="382"/>
                    <a:pt x="20065" y="545"/>
                    <a:pt x="20133" y="580"/>
                  </a:cubicBezTo>
                  <a:cubicBezTo>
                    <a:pt x="20194" y="612"/>
                    <a:pt x="20228" y="434"/>
                    <a:pt x="20209" y="194"/>
                  </a:cubicBezTo>
                  <a:cubicBezTo>
                    <a:pt x="20199" y="74"/>
                    <a:pt x="20182" y="12"/>
                    <a:pt x="20162" y="1"/>
                  </a:cubicBezTo>
                  <a:close/>
                  <a:moveTo>
                    <a:pt x="20317" y="687"/>
                  </a:moveTo>
                  <a:cubicBezTo>
                    <a:pt x="20283" y="713"/>
                    <a:pt x="20488" y="1796"/>
                    <a:pt x="20775" y="3110"/>
                  </a:cubicBezTo>
                  <a:cubicBezTo>
                    <a:pt x="21323" y="5614"/>
                    <a:pt x="21486" y="6153"/>
                    <a:pt x="21311" y="4889"/>
                  </a:cubicBezTo>
                  <a:cubicBezTo>
                    <a:pt x="21176" y="3912"/>
                    <a:pt x="20398" y="626"/>
                    <a:pt x="20317" y="687"/>
                  </a:cubicBezTo>
                  <a:close/>
                  <a:moveTo>
                    <a:pt x="21454" y="5746"/>
                  </a:moveTo>
                  <a:cubicBezTo>
                    <a:pt x="21447" y="5782"/>
                    <a:pt x="21448" y="5984"/>
                    <a:pt x="21454" y="6347"/>
                  </a:cubicBezTo>
                  <a:cubicBezTo>
                    <a:pt x="21465" y="6900"/>
                    <a:pt x="21386" y="7989"/>
                    <a:pt x="21282" y="8769"/>
                  </a:cubicBezTo>
                  <a:cubicBezTo>
                    <a:pt x="21128" y="9921"/>
                    <a:pt x="21077" y="10015"/>
                    <a:pt x="21006" y="9283"/>
                  </a:cubicBezTo>
                  <a:cubicBezTo>
                    <a:pt x="20935" y="8543"/>
                    <a:pt x="20925" y="8572"/>
                    <a:pt x="20953" y="9476"/>
                  </a:cubicBezTo>
                  <a:cubicBezTo>
                    <a:pt x="20978" y="10304"/>
                    <a:pt x="20825" y="11591"/>
                    <a:pt x="20331" y="14643"/>
                  </a:cubicBezTo>
                  <a:cubicBezTo>
                    <a:pt x="19970" y="16873"/>
                    <a:pt x="19608" y="19342"/>
                    <a:pt x="19528" y="20131"/>
                  </a:cubicBezTo>
                  <a:cubicBezTo>
                    <a:pt x="19448" y="20919"/>
                    <a:pt x="19399" y="21558"/>
                    <a:pt x="19418" y="21567"/>
                  </a:cubicBezTo>
                  <a:cubicBezTo>
                    <a:pt x="19470" y="21591"/>
                    <a:pt x="20973" y="12777"/>
                    <a:pt x="21253" y="10805"/>
                  </a:cubicBezTo>
                  <a:cubicBezTo>
                    <a:pt x="21517" y="8940"/>
                    <a:pt x="21600" y="7343"/>
                    <a:pt x="21499" y="6111"/>
                  </a:cubicBezTo>
                  <a:cubicBezTo>
                    <a:pt x="21476" y="5829"/>
                    <a:pt x="21462" y="5711"/>
                    <a:pt x="21454" y="5746"/>
                  </a:cubicBezTo>
                  <a:close/>
                  <a:moveTo>
                    <a:pt x="19642" y="8104"/>
                  </a:moveTo>
                  <a:cubicBezTo>
                    <a:pt x="18856" y="8018"/>
                    <a:pt x="17369" y="8565"/>
                    <a:pt x="16685" y="9348"/>
                  </a:cubicBezTo>
                  <a:cubicBezTo>
                    <a:pt x="16023" y="10105"/>
                    <a:pt x="8977" y="11266"/>
                    <a:pt x="3453" y="11534"/>
                  </a:cubicBezTo>
                  <a:lnTo>
                    <a:pt x="0" y="11706"/>
                  </a:lnTo>
                  <a:lnTo>
                    <a:pt x="2960" y="12285"/>
                  </a:lnTo>
                  <a:cubicBezTo>
                    <a:pt x="4588" y="12603"/>
                    <a:pt x="6193" y="12964"/>
                    <a:pt x="6528" y="13078"/>
                  </a:cubicBezTo>
                  <a:cubicBezTo>
                    <a:pt x="6863" y="13192"/>
                    <a:pt x="7281" y="13381"/>
                    <a:pt x="7457" y="13507"/>
                  </a:cubicBezTo>
                  <a:cubicBezTo>
                    <a:pt x="7740" y="13709"/>
                    <a:pt x="8764" y="13476"/>
                    <a:pt x="14624" y="11813"/>
                  </a:cubicBezTo>
                  <a:cubicBezTo>
                    <a:pt x="15422" y="11587"/>
                    <a:pt x="16402" y="11089"/>
                    <a:pt x="16801" y="10720"/>
                  </a:cubicBezTo>
                  <a:cubicBezTo>
                    <a:pt x="17200" y="10350"/>
                    <a:pt x="18154" y="9834"/>
                    <a:pt x="18920" y="9562"/>
                  </a:cubicBezTo>
                  <a:cubicBezTo>
                    <a:pt x="19888" y="9218"/>
                    <a:pt x="20259" y="8856"/>
                    <a:pt x="20138" y="8405"/>
                  </a:cubicBezTo>
                  <a:cubicBezTo>
                    <a:pt x="20088" y="8219"/>
                    <a:pt x="19904" y="8133"/>
                    <a:pt x="19642" y="8104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75" name="Grouper" descr="Grouper"/>
            <p:cNvPicPr>
              <a:picLocks noChangeAspect="1"/>
            </p:cNvPicPr>
            <p:nvPr/>
          </p:nvPicPr>
          <p:blipFill>
            <a:blip r:embed="rId2"/>
            <a:srcRect l="19429" t="20995" r="16464" b="72126"/>
            <a:stretch>
              <a:fillRect/>
            </a:stretch>
          </p:blipFill>
          <p:spPr>
            <a:xfrm>
              <a:off x="315004" y="2660690"/>
              <a:ext cx="4961792" cy="399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1" h="21567" extrusionOk="0">
                  <a:moveTo>
                    <a:pt x="20162" y="1"/>
                  </a:moveTo>
                  <a:cubicBezTo>
                    <a:pt x="20142" y="-9"/>
                    <a:pt x="20119" y="47"/>
                    <a:pt x="20098" y="151"/>
                  </a:cubicBezTo>
                  <a:cubicBezTo>
                    <a:pt x="20052" y="382"/>
                    <a:pt x="20065" y="545"/>
                    <a:pt x="20133" y="580"/>
                  </a:cubicBezTo>
                  <a:cubicBezTo>
                    <a:pt x="20194" y="612"/>
                    <a:pt x="20228" y="434"/>
                    <a:pt x="20209" y="194"/>
                  </a:cubicBezTo>
                  <a:cubicBezTo>
                    <a:pt x="20199" y="74"/>
                    <a:pt x="20182" y="12"/>
                    <a:pt x="20162" y="1"/>
                  </a:cubicBezTo>
                  <a:close/>
                  <a:moveTo>
                    <a:pt x="20317" y="687"/>
                  </a:moveTo>
                  <a:cubicBezTo>
                    <a:pt x="20283" y="713"/>
                    <a:pt x="20488" y="1796"/>
                    <a:pt x="20775" y="3110"/>
                  </a:cubicBezTo>
                  <a:cubicBezTo>
                    <a:pt x="21323" y="5614"/>
                    <a:pt x="21486" y="6153"/>
                    <a:pt x="21311" y="4889"/>
                  </a:cubicBezTo>
                  <a:cubicBezTo>
                    <a:pt x="21176" y="3912"/>
                    <a:pt x="20398" y="626"/>
                    <a:pt x="20317" y="687"/>
                  </a:cubicBezTo>
                  <a:close/>
                  <a:moveTo>
                    <a:pt x="21454" y="5746"/>
                  </a:moveTo>
                  <a:cubicBezTo>
                    <a:pt x="21447" y="5782"/>
                    <a:pt x="21448" y="5984"/>
                    <a:pt x="21454" y="6347"/>
                  </a:cubicBezTo>
                  <a:cubicBezTo>
                    <a:pt x="21465" y="6900"/>
                    <a:pt x="21386" y="7989"/>
                    <a:pt x="21282" y="8769"/>
                  </a:cubicBezTo>
                  <a:cubicBezTo>
                    <a:pt x="21128" y="9921"/>
                    <a:pt x="21077" y="10015"/>
                    <a:pt x="21006" y="9283"/>
                  </a:cubicBezTo>
                  <a:cubicBezTo>
                    <a:pt x="20935" y="8543"/>
                    <a:pt x="20925" y="8572"/>
                    <a:pt x="20953" y="9476"/>
                  </a:cubicBezTo>
                  <a:cubicBezTo>
                    <a:pt x="20978" y="10304"/>
                    <a:pt x="20825" y="11591"/>
                    <a:pt x="20331" y="14643"/>
                  </a:cubicBezTo>
                  <a:cubicBezTo>
                    <a:pt x="19970" y="16873"/>
                    <a:pt x="19608" y="19342"/>
                    <a:pt x="19528" y="20131"/>
                  </a:cubicBezTo>
                  <a:cubicBezTo>
                    <a:pt x="19448" y="20919"/>
                    <a:pt x="19399" y="21558"/>
                    <a:pt x="19418" y="21567"/>
                  </a:cubicBezTo>
                  <a:cubicBezTo>
                    <a:pt x="19470" y="21591"/>
                    <a:pt x="20973" y="12777"/>
                    <a:pt x="21253" y="10805"/>
                  </a:cubicBezTo>
                  <a:cubicBezTo>
                    <a:pt x="21517" y="8940"/>
                    <a:pt x="21600" y="7343"/>
                    <a:pt x="21499" y="6111"/>
                  </a:cubicBezTo>
                  <a:cubicBezTo>
                    <a:pt x="21476" y="5829"/>
                    <a:pt x="21462" y="5711"/>
                    <a:pt x="21454" y="5746"/>
                  </a:cubicBezTo>
                  <a:close/>
                  <a:moveTo>
                    <a:pt x="19642" y="8104"/>
                  </a:moveTo>
                  <a:cubicBezTo>
                    <a:pt x="18856" y="8018"/>
                    <a:pt x="17369" y="8565"/>
                    <a:pt x="16685" y="9348"/>
                  </a:cubicBezTo>
                  <a:cubicBezTo>
                    <a:pt x="16023" y="10105"/>
                    <a:pt x="8977" y="11266"/>
                    <a:pt x="3453" y="11534"/>
                  </a:cubicBezTo>
                  <a:lnTo>
                    <a:pt x="0" y="11706"/>
                  </a:lnTo>
                  <a:lnTo>
                    <a:pt x="2960" y="12285"/>
                  </a:lnTo>
                  <a:cubicBezTo>
                    <a:pt x="4588" y="12603"/>
                    <a:pt x="6193" y="12964"/>
                    <a:pt x="6528" y="13078"/>
                  </a:cubicBezTo>
                  <a:cubicBezTo>
                    <a:pt x="6863" y="13192"/>
                    <a:pt x="7281" y="13381"/>
                    <a:pt x="7457" y="13507"/>
                  </a:cubicBezTo>
                  <a:cubicBezTo>
                    <a:pt x="7740" y="13709"/>
                    <a:pt x="8764" y="13476"/>
                    <a:pt x="14624" y="11813"/>
                  </a:cubicBezTo>
                  <a:cubicBezTo>
                    <a:pt x="15422" y="11587"/>
                    <a:pt x="16402" y="11089"/>
                    <a:pt x="16801" y="10720"/>
                  </a:cubicBezTo>
                  <a:cubicBezTo>
                    <a:pt x="17200" y="10350"/>
                    <a:pt x="18154" y="9834"/>
                    <a:pt x="18920" y="9562"/>
                  </a:cubicBezTo>
                  <a:cubicBezTo>
                    <a:pt x="19888" y="9218"/>
                    <a:pt x="20259" y="8856"/>
                    <a:pt x="20138" y="8405"/>
                  </a:cubicBezTo>
                  <a:cubicBezTo>
                    <a:pt x="20088" y="8219"/>
                    <a:pt x="19904" y="8133"/>
                    <a:pt x="19642" y="8104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76" name="Grouper" descr="Grouper"/>
            <p:cNvPicPr>
              <a:picLocks noChangeAspect="1"/>
            </p:cNvPicPr>
            <p:nvPr/>
          </p:nvPicPr>
          <p:blipFill>
            <a:blip r:embed="rId2"/>
            <a:srcRect l="19429" t="20995" r="16464" b="72126"/>
            <a:stretch>
              <a:fillRect/>
            </a:stretch>
          </p:blipFill>
          <p:spPr>
            <a:xfrm>
              <a:off x="315004" y="1478034"/>
              <a:ext cx="4961792" cy="399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1" h="21567" extrusionOk="0">
                  <a:moveTo>
                    <a:pt x="20162" y="1"/>
                  </a:moveTo>
                  <a:cubicBezTo>
                    <a:pt x="20142" y="-9"/>
                    <a:pt x="20119" y="47"/>
                    <a:pt x="20098" y="151"/>
                  </a:cubicBezTo>
                  <a:cubicBezTo>
                    <a:pt x="20052" y="382"/>
                    <a:pt x="20065" y="545"/>
                    <a:pt x="20133" y="580"/>
                  </a:cubicBezTo>
                  <a:cubicBezTo>
                    <a:pt x="20194" y="612"/>
                    <a:pt x="20228" y="434"/>
                    <a:pt x="20209" y="194"/>
                  </a:cubicBezTo>
                  <a:cubicBezTo>
                    <a:pt x="20199" y="74"/>
                    <a:pt x="20182" y="12"/>
                    <a:pt x="20162" y="1"/>
                  </a:cubicBezTo>
                  <a:close/>
                  <a:moveTo>
                    <a:pt x="20317" y="687"/>
                  </a:moveTo>
                  <a:cubicBezTo>
                    <a:pt x="20283" y="713"/>
                    <a:pt x="20488" y="1796"/>
                    <a:pt x="20775" y="3110"/>
                  </a:cubicBezTo>
                  <a:cubicBezTo>
                    <a:pt x="21323" y="5614"/>
                    <a:pt x="21486" y="6153"/>
                    <a:pt x="21311" y="4889"/>
                  </a:cubicBezTo>
                  <a:cubicBezTo>
                    <a:pt x="21176" y="3912"/>
                    <a:pt x="20398" y="626"/>
                    <a:pt x="20317" y="687"/>
                  </a:cubicBezTo>
                  <a:close/>
                  <a:moveTo>
                    <a:pt x="21454" y="5746"/>
                  </a:moveTo>
                  <a:cubicBezTo>
                    <a:pt x="21447" y="5782"/>
                    <a:pt x="21448" y="5984"/>
                    <a:pt x="21454" y="6347"/>
                  </a:cubicBezTo>
                  <a:cubicBezTo>
                    <a:pt x="21465" y="6900"/>
                    <a:pt x="21386" y="7989"/>
                    <a:pt x="21282" y="8769"/>
                  </a:cubicBezTo>
                  <a:cubicBezTo>
                    <a:pt x="21128" y="9921"/>
                    <a:pt x="21077" y="10015"/>
                    <a:pt x="21006" y="9283"/>
                  </a:cubicBezTo>
                  <a:cubicBezTo>
                    <a:pt x="20935" y="8543"/>
                    <a:pt x="20925" y="8572"/>
                    <a:pt x="20953" y="9476"/>
                  </a:cubicBezTo>
                  <a:cubicBezTo>
                    <a:pt x="20978" y="10304"/>
                    <a:pt x="20825" y="11591"/>
                    <a:pt x="20331" y="14643"/>
                  </a:cubicBezTo>
                  <a:cubicBezTo>
                    <a:pt x="19970" y="16873"/>
                    <a:pt x="19608" y="19342"/>
                    <a:pt x="19528" y="20131"/>
                  </a:cubicBezTo>
                  <a:cubicBezTo>
                    <a:pt x="19448" y="20919"/>
                    <a:pt x="19399" y="21558"/>
                    <a:pt x="19418" y="21567"/>
                  </a:cubicBezTo>
                  <a:cubicBezTo>
                    <a:pt x="19470" y="21591"/>
                    <a:pt x="20973" y="12777"/>
                    <a:pt x="21253" y="10805"/>
                  </a:cubicBezTo>
                  <a:cubicBezTo>
                    <a:pt x="21517" y="8940"/>
                    <a:pt x="21600" y="7343"/>
                    <a:pt x="21499" y="6111"/>
                  </a:cubicBezTo>
                  <a:cubicBezTo>
                    <a:pt x="21476" y="5829"/>
                    <a:pt x="21462" y="5711"/>
                    <a:pt x="21454" y="5746"/>
                  </a:cubicBezTo>
                  <a:close/>
                  <a:moveTo>
                    <a:pt x="19642" y="8104"/>
                  </a:moveTo>
                  <a:cubicBezTo>
                    <a:pt x="18856" y="8018"/>
                    <a:pt x="17369" y="8565"/>
                    <a:pt x="16685" y="9348"/>
                  </a:cubicBezTo>
                  <a:cubicBezTo>
                    <a:pt x="16023" y="10105"/>
                    <a:pt x="8977" y="11266"/>
                    <a:pt x="3453" y="11534"/>
                  </a:cubicBezTo>
                  <a:lnTo>
                    <a:pt x="0" y="11706"/>
                  </a:lnTo>
                  <a:lnTo>
                    <a:pt x="2960" y="12285"/>
                  </a:lnTo>
                  <a:cubicBezTo>
                    <a:pt x="4588" y="12603"/>
                    <a:pt x="6193" y="12964"/>
                    <a:pt x="6528" y="13078"/>
                  </a:cubicBezTo>
                  <a:cubicBezTo>
                    <a:pt x="6863" y="13192"/>
                    <a:pt x="7281" y="13381"/>
                    <a:pt x="7457" y="13507"/>
                  </a:cubicBezTo>
                  <a:cubicBezTo>
                    <a:pt x="7740" y="13709"/>
                    <a:pt x="8764" y="13476"/>
                    <a:pt x="14624" y="11813"/>
                  </a:cubicBezTo>
                  <a:cubicBezTo>
                    <a:pt x="15422" y="11587"/>
                    <a:pt x="16402" y="11089"/>
                    <a:pt x="16801" y="10720"/>
                  </a:cubicBezTo>
                  <a:cubicBezTo>
                    <a:pt x="17200" y="10350"/>
                    <a:pt x="18154" y="9834"/>
                    <a:pt x="18920" y="9562"/>
                  </a:cubicBezTo>
                  <a:cubicBezTo>
                    <a:pt x="19888" y="9218"/>
                    <a:pt x="20259" y="8856"/>
                    <a:pt x="20138" y="8405"/>
                  </a:cubicBezTo>
                  <a:cubicBezTo>
                    <a:pt x="20088" y="8219"/>
                    <a:pt x="19904" y="8133"/>
                    <a:pt x="19642" y="8104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377" name="Paris (+02)"/>
            <p:cNvSpPr txBox="1"/>
            <p:nvPr/>
          </p:nvSpPr>
          <p:spPr>
            <a:xfrm>
              <a:off x="5475952" y="1104840"/>
              <a:ext cx="2342621" cy="9955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fontScale="92500"/>
            </a:bodyPr>
            <a:lstStyle>
              <a:lvl1pPr defTabSz="536575">
                <a:defRPr sz="3900" b="0">
                  <a:solidFill>
                    <a:srgbClr val="818080"/>
                  </a:solidFill>
                  <a:effectLst>
                    <a:outerShdw blurRad="33020" dist="24765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Paris (+02)</a:t>
              </a:r>
            </a:p>
          </p:txBody>
        </p:sp>
        <p:sp>
          <p:nvSpPr>
            <p:cNvPr id="378" name="Istanbul (+03)"/>
            <p:cNvSpPr txBox="1"/>
            <p:nvPr/>
          </p:nvSpPr>
          <p:spPr>
            <a:xfrm>
              <a:off x="5475952" y="0"/>
              <a:ext cx="2342621" cy="9955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 lnSpcReduction="10000"/>
            </a:bodyPr>
            <a:lstStyle>
              <a:lvl1pPr defTabSz="429259">
                <a:defRPr sz="3120" b="0">
                  <a:solidFill>
                    <a:srgbClr val="818080"/>
                  </a:solidFill>
                  <a:effectLst>
                    <a:outerShdw blurRad="26416" dist="19812" dir="5400000" rotWithShape="0">
                      <a:srgbClr val="000000"/>
                    </a:outerShdw>
                  </a:effectLst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lvl1pPr>
            </a:lstStyle>
            <a:p>
              <a:r>
                <a:t>Istanbul (+03)</a:t>
              </a:r>
            </a:p>
          </p:txBody>
        </p:sp>
        <p:sp>
          <p:nvSpPr>
            <p:cNvPr id="379" name="Ligne"/>
            <p:cNvSpPr/>
            <p:nvPr/>
          </p:nvSpPr>
          <p:spPr>
            <a:xfrm flipV="1">
              <a:off x="1798747" y="1725022"/>
              <a:ext cx="1" cy="1809052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80" name="Jun 7th 2018…"/>
            <p:cNvSpPr txBox="1"/>
            <p:nvPr/>
          </p:nvSpPr>
          <p:spPr>
            <a:xfrm>
              <a:off x="1220905" y="3341378"/>
              <a:ext cx="1155685" cy="667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22h  (+ 00h)</a:t>
              </a:r>
            </a:p>
          </p:txBody>
        </p:sp>
        <p:sp>
          <p:nvSpPr>
            <p:cNvPr id="381" name="Ligne"/>
            <p:cNvSpPr/>
            <p:nvPr/>
          </p:nvSpPr>
          <p:spPr>
            <a:xfrm flipV="1">
              <a:off x="4013075" y="1734013"/>
              <a:ext cx="1" cy="1791070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82" name="Jun 8th 2018…"/>
            <p:cNvSpPr txBox="1"/>
            <p:nvPr/>
          </p:nvSpPr>
          <p:spPr>
            <a:xfrm>
              <a:off x="3435233" y="3341377"/>
              <a:ext cx="1155685" cy="6677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(+ 02h)</a:t>
              </a:r>
            </a:p>
          </p:txBody>
        </p:sp>
        <p:sp>
          <p:nvSpPr>
            <p:cNvPr id="383" name="Ligne"/>
            <p:cNvSpPr/>
            <p:nvPr/>
          </p:nvSpPr>
          <p:spPr>
            <a:xfrm flipV="1">
              <a:off x="3128979" y="531878"/>
              <a:ext cx="1" cy="2945501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84" name="Jun 8th 2018…"/>
            <p:cNvSpPr txBox="1"/>
            <p:nvPr/>
          </p:nvSpPr>
          <p:spPr>
            <a:xfrm>
              <a:off x="2551136" y="3341378"/>
              <a:ext cx="1155685" cy="667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8th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21h59  (+ 00h)</a:t>
              </a:r>
            </a:p>
          </p:txBody>
        </p:sp>
        <p:sp>
          <p:nvSpPr>
            <p:cNvPr id="385" name="Ligne"/>
            <p:cNvSpPr/>
            <p:nvPr/>
          </p:nvSpPr>
          <p:spPr>
            <a:xfrm flipV="1">
              <a:off x="935978" y="580583"/>
              <a:ext cx="1" cy="2945501"/>
            </a:xfrm>
            <a:prstGeom prst="line">
              <a:avLst/>
            </a:prstGeom>
            <a:noFill/>
            <a:ln w="12700" cap="flat">
              <a:solidFill>
                <a:srgbClr val="A9A9A9"/>
              </a:solidFill>
              <a:custDash>
                <a:ds d="600000" sp="6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  <p:sp>
          <p:nvSpPr>
            <p:cNvPr id="386" name="Jun 7th 2018…"/>
            <p:cNvSpPr txBox="1"/>
            <p:nvPr/>
          </p:nvSpPr>
          <p:spPr>
            <a:xfrm>
              <a:off x="358136" y="3341378"/>
              <a:ext cx="1155685" cy="667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/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Jun 7th 2018 </a:t>
              </a:r>
            </a:p>
            <a:p>
              <a:pPr>
                <a:defRPr sz="1200" b="0">
                  <a:solidFill>
                    <a:srgbClr val="A9A9A9"/>
                  </a:solidFill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pPr>
              <a:r>
                <a:t>21h  (+ 00h)</a:t>
              </a:r>
            </a:p>
          </p:txBody>
        </p:sp>
        <p:sp>
          <p:nvSpPr>
            <p:cNvPr id="387" name="Rectangle aux angles arrondis"/>
            <p:cNvSpPr/>
            <p:nvPr/>
          </p:nvSpPr>
          <p:spPr>
            <a:xfrm>
              <a:off x="940148" y="2844221"/>
              <a:ext cx="3078368" cy="90637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5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Light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We need UTC Time + time zone of the event"/>
          <p:cNvSpPr txBox="1"/>
          <p:nvPr/>
        </p:nvSpPr>
        <p:spPr>
          <a:xfrm>
            <a:off x="1473200" y="6512911"/>
            <a:ext cx="21437600" cy="275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72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We need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UTC Time + time zone</a:t>
            </a:r>
            <a:r>
              <a:t> of the event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time zone of the event?"/>
          <p:cNvSpPr txBox="1"/>
          <p:nvPr/>
        </p:nvSpPr>
        <p:spPr>
          <a:xfrm>
            <a:off x="1473200" y="6512911"/>
            <a:ext cx="21437600" cy="275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8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 zone</a:t>
            </a:r>
            <a:r>
              <a:t> of the event?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vidéo-collée.png" descr="vidéo-collé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8855" y="-151232"/>
            <a:ext cx="24921710" cy="14018464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Rectangle"/>
          <p:cNvSpPr/>
          <p:nvPr/>
        </p:nvSpPr>
        <p:spPr>
          <a:xfrm>
            <a:off x="-238057" y="9512497"/>
            <a:ext cx="24860114" cy="2415129"/>
          </a:xfrm>
          <a:prstGeom prst="rect">
            <a:avLst/>
          </a:prstGeom>
          <a:solidFill>
            <a:srgbClr val="000000">
              <a:alpha val="7884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cap="all">
                <a:solidFill>
                  <a:srgbClr val="C9A3CD"/>
                </a:solidFill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endParaRPr/>
          </a:p>
        </p:txBody>
      </p:sp>
      <p:sp>
        <p:nvSpPr>
          <p:cNvPr id="141" name="Once upon a time"/>
          <p:cNvSpPr txBox="1"/>
          <p:nvPr/>
        </p:nvSpPr>
        <p:spPr>
          <a:xfrm>
            <a:off x="1150509" y="10173418"/>
            <a:ext cx="8341234" cy="1093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600" cap="all">
                <a:solidFill>
                  <a:srgbClr val="C9A3CD"/>
                </a:solidFill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r>
              <a:rPr dirty="0"/>
              <a:t>Once upon a </a:t>
            </a:r>
            <a:r>
              <a:rPr dirty="0">
                <a:solidFill>
                  <a:srgbClr val="FFFFFF"/>
                </a:solidFill>
              </a:rPr>
              <a:t>time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Time zone of the action that originated the event?"/>
          <p:cNvSpPr txBox="1"/>
          <p:nvPr/>
        </p:nvSpPr>
        <p:spPr>
          <a:xfrm>
            <a:off x="1444557" y="8689205"/>
            <a:ext cx="8033393" cy="3344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55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Time zone of the action that originated the event?</a:t>
            </a:r>
          </a:p>
        </p:txBody>
      </p:sp>
      <p:sp>
        <p:nvSpPr>
          <p:cNvPr id="395" name="time zone of the event?"/>
          <p:cNvSpPr txBox="1"/>
          <p:nvPr/>
        </p:nvSpPr>
        <p:spPr>
          <a:xfrm>
            <a:off x="1473200" y="6512911"/>
            <a:ext cx="21437600" cy="275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8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 zone</a:t>
            </a:r>
            <a:r>
              <a:t> of the event?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Time zone of the action that originated the event?"/>
          <p:cNvSpPr txBox="1"/>
          <p:nvPr/>
        </p:nvSpPr>
        <p:spPr>
          <a:xfrm>
            <a:off x="1444557" y="8689205"/>
            <a:ext cx="8033393" cy="3344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55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Time zone of the action that originated the event?</a:t>
            </a:r>
          </a:p>
        </p:txBody>
      </p:sp>
      <p:sp>
        <p:nvSpPr>
          <p:cNvPr id="398" name="Time zone associated with the topic (i.e. a Fund)?"/>
          <p:cNvSpPr txBox="1"/>
          <p:nvPr/>
        </p:nvSpPr>
        <p:spPr>
          <a:xfrm>
            <a:off x="15086519" y="8689205"/>
            <a:ext cx="8033393" cy="3344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55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Time zone associated with the topic (i.e. a Fund)?</a:t>
            </a:r>
          </a:p>
        </p:txBody>
      </p:sp>
      <p:sp>
        <p:nvSpPr>
          <p:cNvPr id="399" name="time zone of the event?"/>
          <p:cNvSpPr txBox="1"/>
          <p:nvPr/>
        </p:nvSpPr>
        <p:spPr>
          <a:xfrm>
            <a:off x="1473200" y="6512911"/>
            <a:ext cx="21437600" cy="2755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87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 zone</a:t>
            </a:r>
            <a:r>
              <a:t> of the event?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Rectangle"/>
          <p:cNvSpPr/>
          <p:nvPr/>
        </p:nvSpPr>
        <p:spPr>
          <a:xfrm>
            <a:off x="-414753" y="-297330"/>
            <a:ext cx="28208323" cy="1431065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5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pPr>
            <a:endParaRPr/>
          </a:p>
        </p:txBody>
      </p:sp>
      <p:pic>
        <p:nvPicPr>
          <p:cNvPr id="403" name="wrapup.jpg" descr="wrapup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3550" y="2861003"/>
            <a:ext cx="7796901" cy="5073093"/>
          </a:xfrm>
          <a:prstGeom prst="rect">
            <a:avLst/>
          </a:prstGeom>
          <a:ln w="12700">
            <a:miter lim="400000"/>
          </a:ln>
        </p:spPr>
      </p:pic>
      <p:sp>
        <p:nvSpPr>
          <p:cNvPr id="404" name="- Wrap up -"/>
          <p:cNvSpPr txBox="1"/>
          <p:nvPr/>
        </p:nvSpPr>
        <p:spPr>
          <a:xfrm>
            <a:off x="3101375" y="6047761"/>
            <a:ext cx="18181250" cy="4807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12700">
              <a:defRPr sz="24000" b="0">
                <a:solidFill>
                  <a:srgbClr val="FFFFFF"/>
                </a:solidFill>
                <a:latin typeface="Alte Haas Grotesk"/>
                <a:ea typeface="Alte Haas Grotesk"/>
                <a:cs typeface="Alte Haas Grotesk"/>
                <a:sym typeface="Alte Haas Grotesk"/>
              </a:defRPr>
            </a:lvl1pPr>
          </a:lstStyle>
          <a:p>
            <a:r>
              <a:t>- Wrap up -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1 Forward-only projections with filters"/>
          <p:cNvSpPr txBox="1">
            <a:spLocks noGrp="1"/>
          </p:cNvSpPr>
          <p:nvPr>
            <p:ph type="title"/>
          </p:nvPr>
        </p:nvSpPr>
        <p:spPr>
          <a:xfrm>
            <a:off x="1720599" y="410922"/>
            <a:ext cx="21437601" cy="3380878"/>
          </a:xfrm>
          <a:prstGeom prst="rect">
            <a:avLst/>
          </a:prstGeom>
        </p:spPr>
        <p:txBody>
          <a:bodyPr anchor="b"/>
          <a:lstStyle/>
          <a:p>
            <a:pPr>
              <a:defRPr sz="8000"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sz="20000" b="1">
                <a:latin typeface="Alte Haas Grotesk"/>
                <a:ea typeface="Alte Haas Grotesk"/>
                <a:cs typeface="Alte Haas Grotesk"/>
                <a:sym typeface="Alte Haas Grotesk"/>
              </a:rPr>
              <a:t>1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Forward-only</a:t>
            </a:r>
            <a:r>
              <a:t> projections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t>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filters</a:t>
            </a:r>
          </a:p>
        </p:txBody>
      </p:sp>
      <p:sp>
        <p:nvSpPr>
          <p:cNvPr id="409" name="2 Sort - then - Apply events"/>
          <p:cNvSpPr txBox="1"/>
          <p:nvPr/>
        </p:nvSpPr>
        <p:spPr>
          <a:xfrm>
            <a:off x="1720599" y="4880255"/>
            <a:ext cx="21437601" cy="3599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algn="l">
              <a:defRPr sz="8000" b="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sz="20000" b="1">
                <a:solidFill>
                  <a:srgbClr val="C9A3CD"/>
                </a:solidFill>
                <a:latin typeface="Alte Haas Grotesk"/>
                <a:ea typeface="Alte Haas Grotesk"/>
                <a:cs typeface="Alte Haas Grotesk"/>
                <a:sym typeface="Alte Haas Grotesk"/>
              </a:rPr>
              <a:t>2</a:t>
            </a:r>
            <a:r>
              <a:rPr sz="20000" b="1">
                <a:latin typeface="Alte Haas Grotesk"/>
                <a:ea typeface="Alte Haas Grotesk"/>
                <a:cs typeface="Alte Haas Grotesk"/>
                <a:sym typeface="Alte Haas Grotesk"/>
              </a:rPr>
              <a:t> </a:t>
            </a:r>
            <a:r>
              <a:rPr b="1">
                <a:solidFill>
                  <a:srgbClr val="C9A3C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Sort - then - Apply</a:t>
            </a:r>
            <a:r>
              <a:rPr>
                <a:solidFill>
                  <a:srgbClr val="C9A3CD"/>
                </a:solidFill>
              </a:rPr>
              <a:t> events</a:t>
            </a:r>
          </a:p>
        </p:txBody>
      </p:sp>
      <p:sp>
        <p:nvSpPr>
          <p:cNvPr id="410" name="3 Rebased Timelines with branches"/>
          <p:cNvSpPr txBox="1"/>
          <p:nvPr/>
        </p:nvSpPr>
        <p:spPr>
          <a:xfrm>
            <a:off x="1720599" y="9568600"/>
            <a:ext cx="21437601" cy="3380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algn="l">
              <a:defRPr sz="8000" b="0">
                <a:solidFill>
                  <a:srgbClr val="A178C1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sz="20000" b="1">
                <a:latin typeface="Alte Haas Grotesk"/>
                <a:ea typeface="Alte Haas Grotesk"/>
                <a:cs typeface="Alte Haas Grotesk"/>
                <a:sym typeface="Alte Haas Grotesk"/>
              </a:rPr>
              <a:t>3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Rebased Timelines</a:t>
            </a:r>
            <a:r>
              <a:t> with branches</a:t>
            </a:r>
          </a:p>
        </p:txBody>
      </p:sp>
      <p:sp>
        <p:nvSpPr>
          <p:cNvPr id="411" name="too complicated"/>
          <p:cNvSpPr txBox="1"/>
          <p:nvPr/>
        </p:nvSpPr>
        <p:spPr>
          <a:xfrm rot="438389">
            <a:off x="15336349" y="10455416"/>
            <a:ext cx="6997127" cy="2016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algn="l" defTabSz="668655">
              <a:defRPr sz="8100" b="0">
                <a:solidFill>
                  <a:srgbClr val="F6FB5B"/>
                </a:solidFill>
                <a:effectLst>
                  <a:outerShdw blurRad="41148" dist="30861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too complicated</a:t>
            </a:r>
          </a:p>
        </p:txBody>
      </p:sp>
      <p:sp>
        <p:nvSpPr>
          <p:cNvPr id="412" name="not compliant with big streams of events"/>
          <p:cNvSpPr txBox="1"/>
          <p:nvPr/>
        </p:nvSpPr>
        <p:spPr>
          <a:xfrm rot="438389">
            <a:off x="13901408" y="5939551"/>
            <a:ext cx="9867008" cy="2384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 lnSpcReduction="10000"/>
          </a:bodyPr>
          <a:lstStyle>
            <a:lvl1pPr defTabSz="627379">
              <a:defRPr sz="7600" b="0">
                <a:solidFill>
                  <a:srgbClr val="F6FB5B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not compliant with big streams of events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hallenge #7…"/>
          <p:cNvSpPr txBox="1">
            <a:spLocks noGrp="1"/>
          </p:cNvSpPr>
          <p:nvPr>
            <p:ph type="title"/>
          </p:nvPr>
        </p:nvSpPr>
        <p:spPr>
          <a:xfrm>
            <a:off x="1473200" y="5156200"/>
            <a:ext cx="21437600" cy="6441535"/>
          </a:xfrm>
          <a:prstGeom prst="rect">
            <a:avLst/>
          </a:prstGeom>
        </p:spPr>
        <p:txBody>
          <a:bodyPr anchor="t"/>
          <a:lstStyle/>
          <a:p>
            <a:pPr>
              <a:defRPr sz="8100" b="1">
                <a:solidFill>
                  <a:srgbClr val="C9A3CD"/>
                </a:solidFill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r>
              <a:rPr dirty="0"/>
              <a:t>Challenge #7</a:t>
            </a:r>
          </a:p>
          <a:p>
            <a: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dirty="0"/>
              <a:t>Is U.T.C. enough?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rouper"/>
          <p:cNvGrpSpPr/>
          <p:nvPr/>
        </p:nvGrpSpPr>
        <p:grpSpPr>
          <a:xfrm>
            <a:off x="9339610" y="925710"/>
            <a:ext cx="6674285" cy="1748317"/>
            <a:chOff x="209549" y="0"/>
            <a:chExt cx="6674284" cy="1748315"/>
          </a:xfrm>
        </p:grpSpPr>
        <p:sp>
          <p:nvSpPr>
            <p:cNvPr id="149" name="t"/>
            <p:cNvSpPr txBox="1"/>
            <p:nvPr/>
          </p:nvSpPr>
          <p:spPr>
            <a:xfrm>
              <a:off x="6113895" y="0"/>
              <a:ext cx="769939" cy="17483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10000" b="0">
                  <a:solidFill>
                    <a:srgbClr val="81808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</a:t>
              </a:r>
            </a:p>
          </p:txBody>
        </p:sp>
        <p:pic>
          <p:nvPicPr>
            <p:cNvPr id="150" name="Image PNG-1E3317E4F88B-1.png" descr="Image PNG-1E3317E4F88B-1.png"/>
            <p:cNvPicPr>
              <a:picLocks noChangeAspect="1"/>
            </p:cNvPicPr>
            <p:nvPr/>
          </p:nvPicPr>
          <p:blipFill>
            <a:blip r:embed="rId3"/>
            <a:srcRect l="19431" t="20993" r="16463" b="72124"/>
            <a:stretch>
              <a:fillRect/>
            </a:stretch>
          </p:blipFill>
          <p:spPr>
            <a:xfrm>
              <a:off x="209550" y="538307"/>
              <a:ext cx="5840932" cy="470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1" y="1"/>
                  </a:moveTo>
                  <a:cubicBezTo>
                    <a:pt x="20141" y="-9"/>
                    <a:pt x="20118" y="43"/>
                    <a:pt x="20097" y="147"/>
                  </a:cubicBezTo>
                  <a:cubicBezTo>
                    <a:pt x="20051" y="377"/>
                    <a:pt x="20064" y="549"/>
                    <a:pt x="20132" y="584"/>
                  </a:cubicBezTo>
                  <a:cubicBezTo>
                    <a:pt x="20193" y="615"/>
                    <a:pt x="20227" y="441"/>
                    <a:pt x="20208" y="202"/>
                  </a:cubicBezTo>
                  <a:cubicBezTo>
                    <a:pt x="20198" y="82"/>
                    <a:pt x="20181" y="12"/>
                    <a:pt x="20161" y="1"/>
                  </a:cubicBezTo>
                  <a:close/>
                  <a:moveTo>
                    <a:pt x="20316" y="693"/>
                  </a:moveTo>
                  <a:cubicBezTo>
                    <a:pt x="20282" y="719"/>
                    <a:pt x="20489" y="1818"/>
                    <a:pt x="20776" y="3132"/>
                  </a:cubicBezTo>
                  <a:cubicBezTo>
                    <a:pt x="21324" y="5634"/>
                    <a:pt x="21485" y="6160"/>
                    <a:pt x="21310" y="4897"/>
                  </a:cubicBezTo>
                  <a:cubicBezTo>
                    <a:pt x="21175" y="3920"/>
                    <a:pt x="20398" y="632"/>
                    <a:pt x="20316" y="693"/>
                  </a:cubicBezTo>
                  <a:close/>
                  <a:moveTo>
                    <a:pt x="21454" y="5752"/>
                  </a:moveTo>
                  <a:cubicBezTo>
                    <a:pt x="21446" y="5788"/>
                    <a:pt x="21447" y="5972"/>
                    <a:pt x="21454" y="6334"/>
                  </a:cubicBezTo>
                  <a:cubicBezTo>
                    <a:pt x="21464" y="6887"/>
                    <a:pt x="21387" y="7975"/>
                    <a:pt x="21282" y="8755"/>
                  </a:cubicBezTo>
                  <a:cubicBezTo>
                    <a:pt x="21128" y="9906"/>
                    <a:pt x="21077" y="10013"/>
                    <a:pt x="21006" y="9283"/>
                  </a:cubicBezTo>
                  <a:cubicBezTo>
                    <a:pt x="20934" y="8543"/>
                    <a:pt x="20924" y="8579"/>
                    <a:pt x="20952" y="9483"/>
                  </a:cubicBezTo>
                  <a:cubicBezTo>
                    <a:pt x="20977" y="10310"/>
                    <a:pt x="20824" y="11583"/>
                    <a:pt x="20330" y="14633"/>
                  </a:cubicBezTo>
                  <a:cubicBezTo>
                    <a:pt x="19969" y="16862"/>
                    <a:pt x="19607" y="19323"/>
                    <a:pt x="19528" y="20111"/>
                  </a:cubicBezTo>
                  <a:cubicBezTo>
                    <a:pt x="19448" y="20899"/>
                    <a:pt x="19399" y="21558"/>
                    <a:pt x="19418" y="21567"/>
                  </a:cubicBezTo>
                  <a:cubicBezTo>
                    <a:pt x="19470" y="21591"/>
                    <a:pt x="20972" y="12764"/>
                    <a:pt x="21252" y="10793"/>
                  </a:cubicBezTo>
                  <a:cubicBezTo>
                    <a:pt x="21516" y="8929"/>
                    <a:pt x="21600" y="7348"/>
                    <a:pt x="21499" y="6116"/>
                  </a:cubicBezTo>
                  <a:cubicBezTo>
                    <a:pt x="21476" y="5834"/>
                    <a:pt x="21461" y="5716"/>
                    <a:pt x="21454" y="5752"/>
                  </a:cubicBezTo>
                  <a:close/>
                  <a:moveTo>
                    <a:pt x="19642" y="8100"/>
                  </a:moveTo>
                  <a:cubicBezTo>
                    <a:pt x="18856" y="8014"/>
                    <a:pt x="17368" y="8555"/>
                    <a:pt x="16684" y="9337"/>
                  </a:cubicBezTo>
                  <a:cubicBezTo>
                    <a:pt x="16022" y="10094"/>
                    <a:pt x="8977" y="11271"/>
                    <a:pt x="3453" y="11539"/>
                  </a:cubicBezTo>
                  <a:lnTo>
                    <a:pt x="0" y="11703"/>
                  </a:lnTo>
                  <a:lnTo>
                    <a:pt x="2959" y="12285"/>
                  </a:lnTo>
                  <a:cubicBezTo>
                    <a:pt x="4587" y="12604"/>
                    <a:pt x="6193" y="12954"/>
                    <a:pt x="6528" y="13068"/>
                  </a:cubicBezTo>
                  <a:cubicBezTo>
                    <a:pt x="6863" y="13182"/>
                    <a:pt x="7282" y="13380"/>
                    <a:pt x="7457" y="13505"/>
                  </a:cubicBezTo>
                  <a:cubicBezTo>
                    <a:pt x="7740" y="13707"/>
                    <a:pt x="8764" y="13456"/>
                    <a:pt x="14624" y="11794"/>
                  </a:cubicBezTo>
                  <a:cubicBezTo>
                    <a:pt x="15422" y="11568"/>
                    <a:pt x="16402" y="11090"/>
                    <a:pt x="16801" y="10720"/>
                  </a:cubicBezTo>
                  <a:cubicBezTo>
                    <a:pt x="17200" y="10351"/>
                    <a:pt x="18153" y="9828"/>
                    <a:pt x="18919" y="9556"/>
                  </a:cubicBezTo>
                  <a:cubicBezTo>
                    <a:pt x="19887" y="9212"/>
                    <a:pt x="20259" y="8860"/>
                    <a:pt x="20138" y="8409"/>
                  </a:cubicBezTo>
                  <a:cubicBezTo>
                    <a:pt x="20088" y="8223"/>
                    <a:pt x="19904" y="8128"/>
                    <a:pt x="19642" y="810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1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1177373" y="381419"/>
              <a:ext cx="34162" cy="785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2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2624807" y="381227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3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3966578" y="363572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4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5384287" y="337090"/>
              <a:ext cx="34161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5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5" t="49612" r="77641" b="46375"/>
            <a:stretch>
              <a:fillRect/>
            </a:stretch>
          </p:blipFill>
          <p:spPr>
            <a:xfrm>
              <a:off x="5235584" y="584328"/>
              <a:ext cx="320220" cy="286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4" h="21063" extrusionOk="0">
                  <a:moveTo>
                    <a:pt x="11431" y="23"/>
                  </a:moveTo>
                  <a:cubicBezTo>
                    <a:pt x="9090" y="-139"/>
                    <a:pt x="6974" y="545"/>
                    <a:pt x="6044" y="2182"/>
                  </a:cubicBezTo>
                  <a:cubicBezTo>
                    <a:pt x="5761" y="2680"/>
                    <a:pt x="5031" y="3372"/>
                    <a:pt x="4426" y="3728"/>
                  </a:cubicBezTo>
                  <a:cubicBezTo>
                    <a:pt x="1432" y="5490"/>
                    <a:pt x="5" y="8195"/>
                    <a:pt x="0" y="12043"/>
                  </a:cubicBezTo>
                  <a:cubicBezTo>
                    <a:pt x="-3" y="14838"/>
                    <a:pt x="760" y="16811"/>
                    <a:pt x="2757" y="19132"/>
                  </a:cubicBezTo>
                  <a:cubicBezTo>
                    <a:pt x="3975" y="20549"/>
                    <a:pt x="4234" y="20683"/>
                    <a:pt x="5968" y="20883"/>
                  </a:cubicBezTo>
                  <a:cubicBezTo>
                    <a:pt x="10993" y="21461"/>
                    <a:pt x="14162" y="20674"/>
                    <a:pt x="17019" y="18170"/>
                  </a:cubicBezTo>
                  <a:cubicBezTo>
                    <a:pt x="20999" y="14681"/>
                    <a:pt x="21597" y="6538"/>
                    <a:pt x="18132" y="3028"/>
                  </a:cubicBezTo>
                  <a:cubicBezTo>
                    <a:pt x="16330" y="1202"/>
                    <a:pt x="13771" y="185"/>
                    <a:pt x="11431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6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3794053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7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2469457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58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1004848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60" name="Challenge #7…"/>
          <p:cNvSpPr txBox="1"/>
          <p:nvPr/>
        </p:nvSpPr>
        <p:spPr>
          <a:xfrm>
            <a:off x="1473200" y="1067610"/>
            <a:ext cx="21437600" cy="5754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627379">
              <a:defRPr sz="6156">
                <a:solidFill>
                  <a:srgbClr val="C9A3CD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r>
              <a:t>Challenge #7</a:t>
            </a:r>
          </a:p>
          <a:p>
            <a:pPr marL="405384" indent="-202692" algn="l" defTabSz="627379">
              <a:buSzPct val="100000"/>
              <a:buChar char="•"/>
              <a:defRPr sz="760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</a:defRPr>
            </a:pPr>
            <a:endParaRPr/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We store instants</a:t>
            </a:r>
            <a:r>
              <a:t> in our Event Store (createdAt, validFrom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timestamps</a:t>
            </a:r>
            <a:r>
              <a:t>)</a:t>
            </a:r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Some events are applied on an entire “day” (e.g. June 8th)</a:t>
            </a:r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er"/>
          <p:cNvGrpSpPr/>
          <p:nvPr/>
        </p:nvGrpSpPr>
        <p:grpSpPr>
          <a:xfrm>
            <a:off x="9339610" y="925710"/>
            <a:ext cx="6674285" cy="1748317"/>
            <a:chOff x="209549" y="0"/>
            <a:chExt cx="6674284" cy="1748315"/>
          </a:xfrm>
        </p:grpSpPr>
        <p:sp>
          <p:nvSpPr>
            <p:cNvPr id="164" name="t"/>
            <p:cNvSpPr txBox="1"/>
            <p:nvPr/>
          </p:nvSpPr>
          <p:spPr>
            <a:xfrm>
              <a:off x="6113895" y="0"/>
              <a:ext cx="769939" cy="17483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10000" b="0">
                  <a:solidFill>
                    <a:srgbClr val="81808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</a:t>
              </a:r>
            </a:p>
          </p:txBody>
        </p:sp>
        <p:pic>
          <p:nvPicPr>
            <p:cNvPr id="165" name="Image PNG-1E3317E4F88B-1.png" descr="Image PNG-1E3317E4F88B-1.png"/>
            <p:cNvPicPr>
              <a:picLocks noChangeAspect="1"/>
            </p:cNvPicPr>
            <p:nvPr/>
          </p:nvPicPr>
          <p:blipFill>
            <a:blip r:embed="rId3"/>
            <a:srcRect l="19431" t="20993" r="16463" b="72124"/>
            <a:stretch>
              <a:fillRect/>
            </a:stretch>
          </p:blipFill>
          <p:spPr>
            <a:xfrm>
              <a:off x="209550" y="538307"/>
              <a:ext cx="5840932" cy="470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1" y="1"/>
                  </a:moveTo>
                  <a:cubicBezTo>
                    <a:pt x="20141" y="-9"/>
                    <a:pt x="20118" y="43"/>
                    <a:pt x="20097" y="147"/>
                  </a:cubicBezTo>
                  <a:cubicBezTo>
                    <a:pt x="20051" y="377"/>
                    <a:pt x="20064" y="549"/>
                    <a:pt x="20132" y="584"/>
                  </a:cubicBezTo>
                  <a:cubicBezTo>
                    <a:pt x="20193" y="615"/>
                    <a:pt x="20227" y="441"/>
                    <a:pt x="20208" y="202"/>
                  </a:cubicBezTo>
                  <a:cubicBezTo>
                    <a:pt x="20198" y="82"/>
                    <a:pt x="20181" y="12"/>
                    <a:pt x="20161" y="1"/>
                  </a:cubicBezTo>
                  <a:close/>
                  <a:moveTo>
                    <a:pt x="20316" y="693"/>
                  </a:moveTo>
                  <a:cubicBezTo>
                    <a:pt x="20282" y="719"/>
                    <a:pt x="20489" y="1818"/>
                    <a:pt x="20776" y="3132"/>
                  </a:cubicBezTo>
                  <a:cubicBezTo>
                    <a:pt x="21324" y="5634"/>
                    <a:pt x="21485" y="6160"/>
                    <a:pt x="21310" y="4897"/>
                  </a:cubicBezTo>
                  <a:cubicBezTo>
                    <a:pt x="21175" y="3920"/>
                    <a:pt x="20398" y="632"/>
                    <a:pt x="20316" y="693"/>
                  </a:cubicBezTo>
                  <a:close/>
                  <a:moveTo>
                    <a:pt x="21454" y="5752"/>
                  </a:moveTo>
                  <a:cubicBezTo>
                    <a:pt x="21446" y="5788"/>
                    <a:pt x="21447" y="5972"/>
                    <a:pt x="21454" y="6334"/>
                  </a:cubicBezTo>
                  <a:cubicBezTo>
                    <a:pt x="21464" y="6887"/>
                    <a:pt x="21387" y="7975"/>
                    <a:pt x="21282" y="8755"/>
                  </a:cubicBezTo>
                  <a:cubicBezTo>
                    <a:pt x="21128" y="9906"/>
                    <a:pt x="21077" y="10013"/>
                    <a:pt x="21006" y="9283"/>
                  </a:cubicBezTo>
                  <a:cubicBezTo>
                    <a:pt x="20934" y="8543"/>
                    <a:pt x="20924" y="8579"/>
                    <a:pt x="20952" y="9483"/>
                  </a:cubicBezTo>
                  <a:cubicBezTo>
                    <a:pt x="20977" y="10310"/>
                    <a:pt x="20824" y="11583"/>
                    <a:pt x="20330" y="14633"/>
                  </a:cubicBezTo>
                  <a:cubicBezTo>
                    <a:pt x="19969" y="16862"/>
                    <a:pt x="19607" y="19323"/>
                    <a:pt x="19528" y="20111"/>
                  </a:cubicBezTo>
                  <a:cubicBezTo>
                    <a:pt x="19448" y="20899"/>
                    <a:pt x="19399" y="21558"/>
                    <a:pt x="19418" y="21567"/>
                  </a:cubicBezTo>
                  <a:cubicBezTo>
                    <a:pt x="19470" y="21591"/>
                    <a:pt x="20972" y="12764"/>
                    <a:pt x="21252" y="10793"/>
                  </a:cubicBezTo>
                  <a:cubicBezTo>
                    <a:pt x="21516" y="8929"/>
                    <a:pt x="21600" y="7348"/>
                    <a:pt x="21499" y="6116"/>
                  </a:cubicBezTo>
                  <a:cubicBezTo>
                    <a:pt x="21476" y="5834"/>
                    <a:pt x="21461" y="5716"/>
                    <a:pt x="21454" y="5752"/>
                  </a:cubicBezTo>
                  <a:close/>
                  <a:moveTo>
                    <a:pt x="19642" y="8100"/>
                  </a:moveTo>
                  <a:cubicBezTo>
                    <a:pt x="18856" y="8014"/>
                    <a:pt x="17368" y="8555"/>
                    <a:pt x="16684" y="9337"/>
                  </a:cubicBezTo>
                  <a:cubicBezTo>
                    <a:pt x="16022" y="10094"/>
                    <a:pt x="8977" y="11271"/>
                    <a:pt x="3453" y="11539"/>
                  </a:cubicBezTo>
                  <a:lnTo>
                    <a:pt x="0" y="11703"/>
                  </a:lnTo>
                  <a:lnTo>
                    <a:pt x="2959" y="12285"/>
                  </a:lnTo>
                  <a:cubicBezTo>
                    <a:pt x="4587" y="12604"/>
                    <a:pt x="6193" y="12954"/>
                    <a:pt x="6528" y="13068"/>
                  </a:cubicBezTo>
                  <a:cubicBezTo>
                    <a:pt x="6863" y="13182"/>
                    <a:pt x="7282" y="13380"/>
                    <a:pt x="7457" y="13505"/>
                  </a:cubicBezTo>
                  <a:cubicBezTo>
                    <a:pt x="7740" y="13707"/>
                    <a:pt x="8764" y="13456"/>
                    <a:pt x="14624" y="11794"/>
                  </a:cubicBezTo>
                  <a:cubicBezTo>
                    <a:pt x="15422" y="11568"/>
                    <a:pt x="16402" y="11090"/>
                    <a:pt x="16801" y="10720"/>
                  </a:cubicBezTo>
                  <a:cubicBezTo>
                    <a:pt x="17200" y="10351"/>
                    <a:pt x="18153" y="9828"/>
                    <a:pt x="18919" y="9556"/>
                  </a:cubicBezTo>
                  <a:cubicBezTo>
                    <a:pt x="19887" y="9212"/>
                    <a:pt x="20259" y="8860"/>
                    <a:pt x="20138" y="8409"/>
                  </a:cubicBezTo>
                  <a:cubicBezTo>
                    <a:pt x="20088" y="8223"/>
                    <a:pt x="19904" y="8128"/>
                    <a:pt x="19642" y="810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66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1177373" y="381419"/>
              <a:ext cx="34162" cy="785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67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2624807" y="381227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68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3966578" y="363572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69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5384287" y="337090"/>
              <a:ext cx="34161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70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5" t="49612" r="77641" b="46375"/>
            <a:stretch>
              <a:fillRect/>
            </a:stretch>
          </p:blipFill>
          <p:spPr>
            <a:xfrm>
              <a:off x="5235584" y="584328"/>
              <a:ext cx="320220" cy="286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4" h="21063" extrusionOk="0">
                  <a:moveTo>
                    <a:pt x="11431" y="23"/>
                  </a:moveTo>
                  <a:cubicBezTo>
                    <a:pt x="9090" y="-139"/>
                    <a:pt x="6974" y="545"/>
                    <a:pt x="6044" y="2182"/>
                  </a:cubicBezTo>
                  <a:cubicBezTo>
                    <a:pt x="5761" y="2680"/>
                    <a:pt x="5031" y="3372"/>
                    <a:pt x="4426" y="3728"/>
                  </a:cubicBezTo>
                  <a:cubicBezTo>
                    <a:pt x="1432" y="5490"/>
                    <a:pt x="5" y="8195"/>
                    <a:pt x="0" y="12043"/>
                  </a:cubicBezTo>
                  <a:cubicBezTo>
                    <a:pt x="-3" y="14838"/>
                    <a:pt x="760" y="16811"/>
                    <a:pt x="2757" y="19132"/>
                  </a:cubicBezTo>
                  <a:cubicBezTo>
                    <a:pt x="3975" y="20549"/>
                    <a:pt x="4234" y="20683"/>
                    <a:pt x="5968" y="20883"/>
                  </a:cubicBezTo>
                  <a:cubicBezTo>
                    <a:pt x="10993" y="21461"/>
                    <a:pt x="14162" y="20674"/>
                    <a:pt x="17019" y="18170"/>
                  </a:cubicBezTo>
                  <a:cubicBezTo>
                    <a:pt x="20999" y="14681"/>
                    <a:pt x="21597" y="6538"/>
                    <a:pt x="18132" y="3028"/>
                  </a:cubicBezTo>
                  <a:cubicBezTo>
                    <a:pt x="16330" y="1202"/>
                    <a:pt x="13771" y="185"/>
                    <a:pt x="11431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71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3794053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72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2469457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73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1004848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75" name="Which timestamps should we pick to describe a “day”?"/>
          <p:cNvSpPr txBox="1"/>
          <p:nvPr/>
        </p:nvSpPr>
        <p:spPr>
          <a:xfrm>
            <a:off x="1473200" y="6934850"/>
            <a:ext cx="21437600" cy="3778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marL="1270000" indent="-1003300" algn="l">
              <a:buSzPct val="100000"/>
              <a:buChar char="Q: "/>
              <a:defRPr sz="6000" b="0">
                <a:solidFill>
                  <a:srgbClr val="C9A3CD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Which timestamps should we pick to describe a “day”?</a:t>
            </a:r>
          </a:p>
          <a:p>
            <a:pPr algn="l">
              <a:defRPr sz="6000" b="0">
                <a:solidFill>
                  <a:srgbClr val="C9A3CD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</p:txBody>
      </p:sp>
      <p:sp>
        <p:nvSpPr>
          <p:cNvPr id="176" name="Challenge #7…"/>
          <p:cNvSpPr txBox="1"/>
          <p:nvPr/>
        </p:nvSpPr>
        <p:spPr>
          <a:xfrm>
            <a:off x="1473200" y="1067610"/>
            <a:ext cx="21437600" cy="5754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627379">
              <a:defRPr sz="6156">
                <a:solidFill>
                  <a:srgbClr val="C9A3CD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r>
              <a:t>Challenge #7</a:t>
            </a:r>
          </a:p>
          <a:p>
            <a:pPr marL="405384" indent="-202692" algn="l" defTabSz="627379">
              <a:buSzPct val="100000"/>
              <a:buChar char="•"/>
              <a:defRPr sz="760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</a:defRPr>
            </a:pPr>
            <a:endParaRPr/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We store instants</a:t>
            </a:r>
            <a:r>
              <a:t> in our Event Store (createdAt, validFrom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timestamps</a:t>
            </a:r>
            <a:r>
              <a:t>)</a:t>
            </a:r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Some events are applied on an entire “day” (e.g. June 8th)</a:t>
            </a:r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rouper"/>
          <p:cNvGrpSpPr/>
          <p:nvPr/>
        </p:nvGrpSpPr>
        <p:grpSpPr>
          <a:xfrm>
            <a:off x="9339610" y="925710"/>
            <a:ext cx="6674285" cy="1748317"/>
            <a:chOff x="209549" y="0"/>
            <a:chExt cx="6674284" cy="1748315"/>
          </a:xfrm>
        </p:grpSpPr>
        <p:sp>
          <p:nvSpPr>
            <p:cNvPr id="180" name="t"/>
            <p:cNvSpPr txBox="1"/>
            <p:nvPr/>
          </p:nvSpPr>
          <p:spPr>
            <a:xfrm>
              <a:off x="6113895" y="0"/>
              <a:ext cx="769939" cy="17483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 algn="l">
                <a:defRPr sz="10000" b="0">
                  <a:solidFill>
                    <a:srgbClr val="81808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t</a:t>
              </a:r>
            </a:p>
          </p:txBody>
        </p:sp>
        <p:pic>
          <p:nvPicPr>
            <p:cNvPr id="181" name="Image PNG-1E3317E4F88B-1.png" descr="Image PNG-1E3317E4F88B-1.png"/>
            <p:cNvPicPr>
              <a:picLocks noChangeAspect="1"/>
            </p:cNvPicPr>
            <p:nvPr/>
          </p:nvPicPr>
          <p:blipFill>
            <a:blip r:embed="rId3"/>
            <a:srcRect l="19431" t="20993" r="16463" b="72124"/>
            <a:stretch>
              <a:fillRect/>
            </a:stretch>
          </p:blipFill>
          <p:spPr>
            <a:xfrm>
              <a:off x="209550" y="538307"/>
              <a:ext cx="5840932" cy="470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567" extrusionOk="0">
                  <a:moveTo>
                    <a:pt x="20161" y="1"/>
                  </a:moveTo>
                  <a:cubicBezTo>
                    <a:pt x="20141" y="-9"/>
                    <a:pt x="20118" y="43"/>
                    <a:pt x="20097" y="147"/>
                  </a:cubicBezTo>
                  <a:cubicBezTo>
                    <a:pt x="20051" y="377"/>
                    <a:pt x="20064" y="549"/>
                    <a:pt x="20132" y="584"/>
                  </a:cubicBezTo>
                  <a:cubicBezTo>
                    <a:pt x="20193" y="615"/>
                    <a:pt x="20227" y="441"/>
                    <a:pt x="20208" y="202"/>
                  </a:cubicBezTo>
                  <a:cubicBezTo>
                    <a:pt x="20198" y="82"/>
                    <a:pt x="20181" y="12"/>
                    <a:pt x="20161" y="1"/>
                  </a:cubicBezTo>
                  <a:close/>
                  <a:moveTo>
                    <a:pt x="20316" y="693"/>
                  </a:moveTo>
                  <a:cubicBezTo>
                    <a:pt x="20282" y="719"/>
                    <a:pt x="20489" y="1818"/>
                    <a:pt x="20776" y="3132"/>
                  </a:cubicBezTo>
                  <a:cubicBezTo>
                    <a:pt x="21324" y="5634"/>
                    <a:pt x="21485" y="6160"/>
                    <a:pt x="21310" y="4897"/>
                  </a:cubicBezTo>
                  <a:cubicBezTo>
                    <a:pt x="21175" y="3920"/>
                    <a:pt x="20398" y="632"/>
                    <a:pt x="20316" y="693"/>
                  </a:cubicBezTo>
                  <a:close/>
                  <a:moveTo>
                    <a:pt x="21454" y="5752"/>
                  </a:moveTo>
                  <a:cubicBezTo>
                    <a:pt x="21446" y="5788"/>
                    <a:pt x="21447" y="5972"/>
                    <a:pt x="21454" y="6334"/>
                  </a:cubicBezTo>
                  <a:cubicBezTo>
                    <a:pt x="21464" y="6887"/>
                    <a:pt x="21387" y="7975"/>
                    <a:pt x="21282" y="8755"/>
                  </a:cubicBezTo>
                  <a:cubicBezTo>
                    <a:pt x="21128" y="9906"/>
                    <a:pt x="21077" y="10013"/>
                    <a:pt x="21006" y="9283"/>
                  </a:cubicBezTo>
                  <a:cubicBezTo>
                    <a:pt x="20934" y="8543"/>
                    <a:pt x="20924" y="8579"/>
                    <a:pt x="20952" y="9483"/>
                  </a:cubicBezTo>
                  <a:cubicBezTo>
                    <a:pt x="20977" y="10310"/>
                    <a:pt x="20824" y="11583"/>
                    <a:pt x="20330" y="14633"/>
                  </a:cubicBezTo>
                  <a:cubicBezTo>
                    <a:pt x="19969" y="16862"/>
                    <a:pt x="19607" y="19323"/>
                    <a:pt x="19528" y="20111"/>
                  </a:cubicBezTo>
                  <a:cubicBezTo>
                    <a:pt x="19448" y="20899"/>
                    <a:pt x="19399" y="21558"/>
                    <a:pt x="19418" y="21567"/>
                  </a:cubicBezTo>
                  <a:cubicBezTo>
                    <a:pt x="19470" y="21591"/>
                    <a:pt x="20972" y="12764"/>
                    <a:pt x="21252" y="10793"/>
                  </a:cubicBezTo>
                  <a:cubicBezTo>
                    <a:pt x="21516" y="8929"/>
                    <a:pt x="21600" y="7348"/>
                    <a:pt x="21499" y="6116"/>
                  </a:cubicBezTo>
                  <a:cubicBezTo>
                    <a:pt x="21476" y="5834"/>
                    <a:pt x="21461" y="5716"/>
                    <a:pt x="21454" y="5752"/>
                  </a:cubicBezTo>
                  <a:close/>
                  <a:moveTo>
                    <a:pt x="19642" y="8100"/>
                  </a:moveTo>
                  <a:cubicBezTo>
                    <a:pt x="18856" y="8014"/>
                    <a:pt x="17368" y="8555"/>
                    <a:pt x="16684" y="9337"/>
                  </a:cubicBezTo>
                  <a:cubicBezTo>
                    <a:pt x="16022" y="10094"/>
                    <a:pt x="8977" y="11271"/>
                    <a:pt x="3453" y="11539"/>
                  </a:cubicBezTo>
                  <a:lnTo>
                    <a:pt x="0" y="11703"/>
                  </a:lnTo>
                  <a:lnTo>
                    <a:pt x="2959" y="12285"/>
                  </a:lnTo>
                  <a:cubicBezTo>
                    <a:pt x="4587" y="12604"/>
                    <a:pt x="6193" y="12954"/>
                    <a:pt x="6528" y="13068"/>
                  </a:cubicBezTo>
                  <a:cubicBezTo>
                    <a:pt x="6863" y="13182"/>
                    <a:pt x="7282" y="13380"/>
                    <a:pt x="7457" y="13505"/>
                  </a:cubicBezTo>
                  <a:cubicBezTo>
                    <a:pt x="7740" y="13707"/>
                    <a:pt x="8764" y="13456"/>
                    <a:pt x="14624" y="11794"/>
                  </a:cubicBezTo>
                  <a:cubicBezTo>
                    <a:pt x="15422" y="11568"/>
                    <a:pt x="16402" y="11090"/>
                    <a:pt x="16801" y="10720"/>
                  </a:cubicBezTo>
                  <a:cubicBezTo>
                    <a:pt x="17200" y="10351"/>
                    <a:pt x="18153" y="9828"/>
                    <a:pt x="18919" y="9556"/>
                  </a:cubicBezTo>
                  <a:cubicBezTo>
                    <a:pt x="19887" y="9212"/>
                    <a:pt x="20259" y="8860"/>
                    <a:pt x="20138" y="8409"/>
                  </a:cubicBezTo>
                  <a:cubicBezTo>
                    <a:pt x="20088" y="8223"/>
                    <a:pt x="19904" y="8128"/>
                    <a:pt x="19642" y="810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2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1177373" y="381419"/>
              <a:ext cx="34162" cy="7850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3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2624807" y="381227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4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3966578" y="363572"/>
              <a:ext cx="34162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5" name="Image PNG-57C17A8867B0-1.png" descr="Image PNG-57C17A8867B0-1.png"/>
            <p:cNvPicPr>
              <a:picLocks noChangeAspect="1"/>
            </p:cNvPicPr>
            <p:nvPr/>
          </p:nvPicPr>
          <p:blipFill>
            <a:blip r:embed="rId4"/>
            <a:srcRect l="44848" t="21436" r="54882" b="70329"/>
            <a:stretch>
              <a:fillRect/>
            </a:stretch>
          </p:blipFill>
          <p:spPr>
            <a:xfrm>
              <a:off x="5384287" y="337090"/>
              <a:ext cx="34161" cy="785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4" h="21579" extrusionOk="0">
                  <a:moveTo>
                    <a:pt x="13411" y="0"/>
                  </a:moveTo>
                  <a:cubicBezTo>
                    <a:pt x="13012" y="2"/>
                    <a:pt x="12666" y="6"/>
                    <a:pt x="12299" y="11"/>
                  </a:cubicBezTo>
                  <a:lnTo>
                    <a:pt x="8961" y="1047"/>
                  </a:lnTo>
                  <a:cubicBezTo>
                    <a:pt x="10137" y="1362"/>
                    <a:pt x="9183" y="1699"/>
                    <a:pt x="6513" y="1953"/>
                  </a:cubicBezTo>
                  <a:cubicBezTo>
                    <a:pt x="1916" y="3887"/>
                    <a:pt x="-1571" y="15495"/>
                    <a:pt x="727" y="21414"/>
                  </a:cubicBezTo>
                  <a:cubicBezTo>
                    <a:pt x="741" y="21450"/>
                    <a:pt x="1556" y="21469"/>
                    <a:pt x="1839" y="21501"/>
                  </a:cubicBezTo>
                  <a:cubicBezTo>
                    <a:pt x="3443" y="21564"/>
                    <a:pt x="4912" y="21600"/>
                    <a:pt x="6958" y="21567"/>
                  </a:cubicBezTo>
                  <a:cubicBezTo>
                    <a:pt x="9079" y="21532"/>
                    <a:pt x="10923" y="21454"/>
                    <a:pt x="12744" y="21381"/>
                  </a:cubicBezTo>
                  <a:cubicBezTo>
                    <a:pt x="14796" y="21029"/>
                    <a:pt x="15882" y="20345"/>
                    <a:pt x="16749" y="18981"/>
                  </a:cubicBezTo>
                  <a:cubicBezTo>
                    <a:pt x="20029" y="13821"/>
                    <a:pt x="19955" y="4846"/>
                    <a:pt x="16527" y="2302"/>
                  </a:cubicBezTo>
                  <a:lnTo>
                    <a:pt x="13411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6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5" t="49612" r="77641" b="46375"/>
            <a:stretch>
              <a:fillRect/>
            </a:stretch>
          </p:blipFill>
          <p:spPr>
            <a:xfrm>
              <a:off x="5235584" y="584328"/>
              <a:ext cx="320220" cy="286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4" h="21063" extrusionOk="0">
                  <a:moveTo>
                    <a:pt x="11431" y="23"/>
                  </a:moveTo>
                  <a:cubicBezTo>
                    <a:pt x="9090" y="-139"/>
                    <a:pt x="6974" y="545"/>
                    <a:pt x="6044" y="2182"/>
                  </a:cubicBezTo>
                  <a:cubicBezTo>
                    <a:pt x="5761" y="2680"/>
                    <a:pt x="5031" y="3372"/>
                    <a:pt x="4426" y="3728"/>
                  </a:cubicBezTo>
                  <a:cubicBezTo>
                    <a:pt x="1432" y="5490"/>
                    <a:pt x="5" y="8195"/>
                    <a:pt x="0" y="12043"/>
                  </a:cubicBezTo>
                  <a:cubicBezTo>
                    <a:pt x="-3" y="14838"/>
                    <a:pt x="760" y="16811"/>
                    <a:pt x="2757" y="19132"/>
                  </a:cubicBezTo>
                  <a:cubicBezTo>
                    <a:pt x="3975" y="20549"/>
                    <a:pt x="4234" y="20683"/>
                    <a:pt x="5968" y="20883"/>
                  </a:cubicBezTo>
                  <a:cubicBezTo>
                    <a:pt x="10993" y="21461"/>
                    <a:pt x="14162" y="20674"/>
                    <a:pt x="17019" y="18170"/>
                  </a:cubicBezTo>
                  <a:cubicBezTo>
                    <a:pt x="20999" y="14681"/>
                    <a:pt x="21597" y="6538"/>
                    <a:pt x="18132" y="3028"/>
                  </a:cubicBezTo>
                  <a:cubicBezTo>
                    <a:pt x="16330" y="1202"/>
                    <a:pt x="13771" y="185"/>
                    <a:pt x="11431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7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3794053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8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2469457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189" name="Image PNG-2AB0614B6011-1.png" descr="Image PNG-2AB0614B6011-1.png"/>
            <p:cNvPicPr>
              <a:picLocks noChangeAspect="1"/>
            </p:cNvPicPr>
            <p:nvPr/>
          </p:nvPicPr>
          <p:blipFill>
            <a:blip r:embed="rId5"/>
            <a:srcRect l="18992" t="49612" r="77640" b="46377"/>
            <a:stretch>
              <a:fillRect/>
            </a:stretch>
          </p:blipFill>
          <p:spPr>
            <a:xfrm>
              <a:off x="1004848" y="608974"/>
              <a:ext cx="379115" cy="33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5" h="21066" extrusionOk="0">
                  <a:moveTo>
                    <a:pt x="11450" y="23"/>
                  </a:moveTo>
                  <a:cubicBezTo>
                    <a:pt x="9112" y="-139"/>
                    <a:pt x="6995" y="558"/>
                    <a:pt x="6067" y="2195"/>
                  </a:cubicBezTo>
                  <a:cubicBezTo>
                    <a:pt x="5784" y="2694"/>
                    <a:pt x="5048" y="3394"/>
                    <a:pt x="4444" y="3751"/>
                  </a:cubicBezTo>
                  <a:cubicBezTo>
                    <a:pt x="1453" y="5514"/>
                    <a:pt x="5" y="8196"/>
                    <a:pt x="0" y="12045"/>
                  </a:cubicBezTo>
                  <a:cubicBezTo>
                    <a:pt x="-3" y="14841"/>
                    <a:pt x="762" y="16807"/>
                    <a:pt x="2756" y="19130"/>
                  </a:cubicBezTo>
                  <a:cubicBezTo>
                    <a:pt x="3973" y="20547"/>
                    <a:pt x="4250" y="20683"/>
                    <a:pt x="5982" y="20882"/>
                  </a:cubicBezTo>
                  <a:cubicBezTo>
                    <a:pt x="11000" y="21461"/>
                    <a:pt x="14172" y="20697"/>
                    <a:pt x="17025" y="18192"/>
                  </a:cubicBezTo>
                  <a:cubicBezTo>
                    <a:pt x="21000" y="14702"/>
                    <a:pt x="21597" y="6546"/>
                    <a:pt x="18136" y="3035"/>
                  </a:cubicBezTo>
                  <a:cubicBezTo>
                    <a:pt x="16336" y="1208"/>
                    <a:pt x="13788" y="185"/>
                    <a:pt x="11450" y="2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sp>
        <p:nvSpPr>
          <p:cNvPr id="191" name="Which timestamps should we pick to describe a “day”?…"/>
          <p:cNvSpPr txBox="1"/>
          <p:nvPr/>
        </p:nvSpPr>
        <p:spPr>
          <a:xfrm>
            <a:off x="1473200" y="6934850"/>
            <a:ext cx="21437600" cy="3778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marL="1270000" indent="-1003300" algn="l">
              <a:buSzPct val="100000"/>
              <a:buChar char="Q: "/>
              <a:defRPr sz="6000" b="0">
                <a:solidFill>
                  <a:srgbClr val="C9A3CD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Which timestamps should we pick to describe a “day”?</a:t>
            </a:r>
          </a:p>
          <a:p>
            <a:pPr marL="1270000" indent="-1003300" algn="l">
              <a:buSzPct val="100000"/>
              <a:buChar char="Q: "/>
              <a:defRPr sz="6000" b="0">
                <a:solidFill>
                  <a:srgbClr val="C9A3CD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Is UTC enough to store all instants?</a:t>
            </a:r>
          </a:p>
        </p:txBody>
      </p:sp>
      <p:sp>
        <p:nvSpPr>
          <p:cNvPr id="192" name="Challenge #7…"/>
          <p:cNvSpPr txBox="1"/>
          <p:nvPr/>
        </p:nvSpPr>
        <p:spPr>
          <a:xfrm>
            <a:off x="1473200" y="1067610"/>
            <a:ext cx="21437600" cy="5754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627379">
              <a:defRPr sz="6156">
                <a:solidFill>
                  <a:srgbClr val="C9A3CD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Alte Haas Grotesk"/>
                <a:ea typeface="Alte Haas Grotesk"/>
                <a:cs typeface="Alte Haas Grotesk"/>
                <a:sym typeface="Alte Haas Grotesk"/>
              </a:defRPr>
            </a:pPr>
            <a:r>
              <a:t>Challenge #7</a:t>
            </a:r>
          </a:p>
          <a:p>
            <a:pPr marL="405384" indent="-202692" algn="l" defTabSz="627379">
              <a:buSzPct val="100000"/>
              <a:buChar char="•"/>
              <a:defRPr sz="760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</a:defRPr>
            </a:pPr>
            <a:endParaRPr/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We store instants</a:t>
            </a:r>
            <a:r>
              <a:t> in our Event Store (createdAt, validFrom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timestamps</a:t>
            </a:r>
            <a:r>
              <a:t>)</a:t>
            </a:r>
          </a:p>
          <a:p>
            <a:pPr marL="405384" indent="-202692" algn="l" defTabSz="627379">
              <a:buSzPct val="100000"/>
              <a:buChar char="- "/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Some events are applied on an entire “day” (e.g. June 8th)</a:t>
            </a:r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  <a:p>
            <a:pPr algn="l" defTabSz="627379">
              <a:defRPr sz="4560" b="0">
                <a:solidFill>
                  <a:srgbClr val="FFFFFF"/>
                </a:solidFill>
                <a:effectLst>
                  <a:outerShdw blurRad="38608" dist="28956" dir="5400000" rotWithShape="0">
                    <a:srgbClr val="000000"/>
                  </a:outerShdw>
                </a:effectLst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endParaRPr/>
          </a:p>
        </p:txBody>
      </p:sp>
      <p:pic>
        <p:nvPicPr>
          <p:cNvPr id="193" name="thinking-face.png" descr="thinking-face.png"/>
          <p:cNvPicPr>
            <a:picLocks noChangeAspect="1"/>
          </p:cNvPicPr>
          <p:nvPr/>
        </p:nvPicPr>
        <p:blipFill>
          <a:blip r:embed="rId6"/>
          <a:srcRect l="4748" t="3421" r="4777" b="3337"/>
          <a:stretch>
            <a:fillRect/>
          </a:stretch>
        </p:blipFill>
        <p:spPr>
          <a:xfrm>
            <a:off x="10225784" y="10399086"/>
            <a:ext cx="1696536" cy="17484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4" h="21585" extrusionOk="0">
                <a:moveTo>
                  <a:pt x="10766" y="1"/>
                </a:moveTo>
                <a:cubicBezTo>
                  <a:pt x="9927" y="-8"/>
                  <a:pt x="9098" y="44"/>
                  <a:pt x="8593" y="163"/>
                </a:cubicBezTo>
                <a:cubicBezTo>
                  <a:pt x="4004" y="1237"/>
                  <a:pt x="1018" y="4265"/>
                  <a:pt x="146" y="8727"/>
                </a:cubicBezTo>
                <a:cubicBezTo>
                  <a:pt x="51" y="9212"/>
                  <a:pt x="3" y="9732"/>
                  <a:pt x="0" y="10271"/>
                </a:cubicBezTo>
                <a:cubicBezTo>
                  <a:pt x="-7" y="11886"/>
                  <a:pt x="385" y="13659"/>
                  <a:pt x="1102" y="15052"/>
                </a:cubicBezTo>
                <a:cubicBezTo>
                  <a:pt x="1516" y="15859"/>
                  <a:pt x="2346" y="17094"/>
                  <a:pt x="2669" y="17390"/>
                </a:cubicBezTo>
                <a:cubicBezTo>
                  <a:pt x="2892" y="17593"/>
                  <a:pt x="2915" y="17677"/>
                  <a:pt x="2915" y="18350"/>
                </a:cubicBezTo>
                <a:cubicBezTo>
                  <a:pt x="2915" y="19103"/>
                  <a:pt x="2984" y="19415"/>
                  <a:pt x="3315" y="20168"/>
                </a:cubicBezTo>
                <a:cubicBezTo>
                  <a:pt x="3660" y="20953"/>
                  <a:pt x="4385" y="21429"/>
                  <a:pt x="5448" y="21564"/>
                </a:cubicBezTo>
                <a:cubicBezTo>
                  <a:pt x="5629" y="21587"/>
                  <a:pt x="6286" y="21592"/>
                  <a:pt x="6905" y="21574"/>
                </a:cubicBezTo>
                <a:cubicBezTo>
                  <a:pt x="8111" y="21538"/>
                  <a:pt x="8929" y="21357"/>
                  <a:pt x="9259" y="21059"/>
                </a:cubicBezTo>
                <a:cubicBezTo>
                  <a:pt x="9430" y="20904"/>
                  <a:pt x="9632" y="20882"/>
                  <a:pt x="10901" y="20853"/>
                </a:cubicBezTo>
                <a:cubicBezTo>
                  <a:pt x="12924" y="20807"/>
                  <a:pt x="14048" y="20517"/>
                  <a:pt x="15858" y="19584"/>
                </a:cubicBezTo>
                <a:cubicBezTo>
                  <a:pt x="18803" y="18068"/>
                  <a:pt x="20800" y="15191"/>
                  <a:pt x="21311" y="11731"/>
                </a:cubicBezTo>
                <a:cubicBezTo>
                  <a:pt x="21593" y="9819"/>
                  <a:pt x="21234" y="7729"/>
                  <a:pt x="20294" y="5832"/>
                </a:cubicBezTo>
                <a:cubicBezTo>
                  <a:pt x="18884" y="2982"/>
                  <a:pt x="16296" y="988"/>
                  <a:pt x="13004" y="212"/>
                </a:cubicBezTo>
                <a:cubicBezTo>
                  <a:pt x="12453" y="82"/>
                  <a:pt x="11605" y="10"/>
                  <a:pt x="10766" y="1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UTC [Utéçé;-)]…"/>
          <p:cNvSpPr txBox="1">
            <a:spLocks noGrp="1"/>
          </p:cNvSpPr>
          <p:nvPr>
            <p:ph type="title"/>
          </p:nvPr>
        </p:nvSpPr>
        <p:spPr>
          <a:xfrm>
            <a:off x="1473200" y="7112523"/>
            <a:ext cx="21437600" cy="4930628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UTC </a:t>
            </a:r>
            <a:r>
              <a:rPr sz="6000"/>
              <a:t>[Utéçé;-)]</a:t>
            </a:r>
          </a:p>
          <a:p>
            <a:pPr>
              <a:defRPr sz="4900">
                <a:solidFill>
                  <a:srgbClr val="A9A9A9"/>
                </a:solidFill>
              </a:defRPr>
            </a:pPr>
            <a:r>
              <a:t>Universal Time Coordinated is the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primary time standard</a:t>
            </a:r>
            <a:r>
              <a:t> by which the world regulates clocks and time.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It does not observe daylight saving time.</a:t>
            </a:r>
          </a:p>
          <a:p>
            <a:pPr>
              <a:defRPr sz="4900" i="1">
                <a:solidFill>
                  <a:srgbClr val="A9A9A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Instant [ˈçaAriiiv]…"/>
          <p:cNvSpPr txBox="1">
            <a:spLocks noGrp="1"/>
          </p:cNvSpPr>
          <p:nvPr>
            <p:ph type="title"/>
          </p:nvPr>
        </p:nvSpPr>
        <p:spPr>
          <a:xfrm>
            <a:off x="1473200" y="7112523"/>
            <a:ext cx="21437600" cy="4930628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solidFill>
                  <a:srgbClr val="DC60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Instant </a:t>
            </a:r>
            <a:r>
              <a:rPr sz="6000" dirty="0"/>
              <a:t>[ˈ</a:t>
            </a:r>
            <a:r>
              <a:rPr sz="6000" cap="all" dirty="0" err="1"/>
              <a:t>ç</a:t>
            </a:r>
            <a:r>
              <a:rPr sz="6000" dirty="0" err="1"/>
              <a:t>aAriiiv</a:t>
            </a:r>
            <a:r>
              <a:rPr sz="6000" dirty="0"/>
              <a:t>]</a:t>
            </a:r>
          </a:p>
          <a:p>
            <a:pPr>
              <a:defRPr sz="4900">
                <a:solidFill>
                  <a:srgbClr val="A9A9A9"/>
                </a:solidFill>
              </a:defRPr>
            </a:pPr>
            <a:r>
              <a:rPr dirty="0"/>
              <a:t>Describes “</a:t>
            </a:r>
            <a:r>
              <a:rPr b="1" dirty="0">
                <a:latin typeface="Helvetica Neue"/>
                <a:ea typeface="Helvetica Neue"/>
                <a:cs typeface="Helvetica Neue"/>
                <a:sym typeface="Helvetica Neue"/>
              </a:rPr>
              <a:t>when something happened</a:t>
            </a:r>
            <a:r>
              <a:rPr dirty="0"/>
              <a:t>”. Can then be </a:t>
            </a:r>
            <a:r>
              <a:rPr i="1" dirty="0">
                <a:latin typeface="Helvetica Neue"/>
                <a:ea typeface="Helvetica Neue"/>
                <a:cs typeface="Helvetica Neue"/>
                <a:sym typeface="Helvetica Neue"/>
              </a:rPr>
              <a:t>interpreted</a:t>
            </a:r>
            <a:r>
              <a:rPr dirty="0"/>
              <a:t> in a particular time zone and calendar system.</a:t>
            </a:r>
          </a:p>
          <a:p>
            <a:pPr>
              <a:defRPr sz="4900">
                <a:solidFill>
                  <a:srgbClr val="A9A9A9"/>
                </a:solidFill>
              </a:defRPr>
            </a:pPr>
            <a:endParaRPr dirty="0"/>
          </a:p>
          <a:p>
            <a:pPr>
              <a:defRPr sz="4900" i="1">
                <a:solidFill>
                  <a:srgbClr val="A9A9A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e.g.: 2018-05-18T16:40:35Z    (Z means UTC, i.e. +00h)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0" normalizeH="0" baseline="0">
            <a:ln>
              <a:noFill/>
            </a:ln>
            <a:solidFill>
              <a:srgbClr val="000000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0" normalizeH="0" baseline="0">
            <a:ln>
              <a:noFill/>
            </a:ln>
            <a:solidFill>
              <a:srgbClr val="000000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1476</Words>
  <Application>Microsoft Macintosh PowerPoint</Application>
  <PresentationFormat>Personnalisé</PresentationFormat>
  <Paragraphs>282</Paragraphs>
  <Slides>34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42" baseType="lpstr">
      <vt:lpstr>Alte Haas Grotesk</vt:lpstr>
      <vt:lpstr>American Typewriter</vt:lpstr>
      <vt:lpstr>Helvetica</vt:lpstr>
      <vt:lpstr>Helvetica Neue</vt:lpstr>
      <vt:lpstr>Helvetica Neue Light</vt:lpstr>
      <vt:lpstr>Helvetica Neue Thin</vt:lpstr>
      <vt:lpstr>Slack-Lato</vt:lpstr>
      <vt:lpstr>Industrial</vt:lpstr>
      <vt:lpstr>Présentation PowerPoint</vt:lpstr>
      <vt:lpstr>Présentation PowerPoint</vt:lpstr>
      <vt:lpstr>Présentation PowerPoint</vt:lpstr>
      <vt:lpstr>Challenge #7 Is U.T.C. enough?</vt:lpstr>
      <vt:lpstr>Présentation PowerPoint</vt:lpstr>
      <vt:lpstr>Présentation PowerPoint</vt:lpstr>
      <vt:lpstr>Présentation PowerPoint</vt:lpstr>
      <vt:lpstr>UTC [Utéçé;-)] Universal Time Coordinated is the primary time standard by which the world regulates clocks and time. It does not observe daylight saving time. </vt:lpstr>
      <vt:lpstr>Instant [ˈçaAriiiv] Describes “when something happened”. Can then be interpreted in a particular time zone and calendar system.  e.g.: 2018-05-18T16:40:35Z    (Z means UTC, i.e. +00h)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1 Forward-only projections with filters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Thomas Pierrain</cp:lastModifiedBy>
  <cp:revision>11</cp:revision>
  <dcterms:modified xsi:type="dcterms:W3CDTF">2023-10-08T22:31:50Z</dcterms:modified>
</cp:coreProperties>
</file>